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0"/>
  </p:notesMasterIdLst>
  <p:handoutMasterIdLst>
    <p:handoutMasterId r:id="rId21"/>
  </p:handoutMasterIdLst>
  <p:sldIdLst>
    <p:sldId id="596" r:id="rId2"/>
    <p:sldId id="949" r:id="rId3"/>
    <p:sldId id="950" r:id="rId4"/>
    <p:sldId id="945" r:id="rId5"/>
    <p:sldId id="946" r:id="rId6"/>
    <p:sldId id="947" r:id="rId7"/>
    <p:sldId id="914" r:id="rId8"/>
    <p:sldId id="925" r:id="rId9"/>
    <p:sldId id="922" r:id="rId10"/>
    <p:sldId id="952" r:id="rId11"/>
    <p:sldId id="929" r:id="rId12"/>
    <p:sldId id="954" r:id="rId13"/>
    <p:sldId id="933" r:id="rId14"/>
    <p:sldId id="951" r:id="rId15"/>
    <p:sldId id="953" r:id="rId16"/>
    <p:sldId id="955" r:id="rId17"/>
    <p:sldId id="948" r:id="rId18"/>
    <p:sldId id="942" r:id="rId19"/>
  </p:sldIdLst>
  <p:sldSz cx="9144000" cy="6858000" type="screen4x3"/>
  <p:notesSz cx="6669088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219"/>
    <a:srgbClr val="C5A53F"/>
    <a:srgbClr val="004846"/>
    <a:srgbClr val="CC3300"/>
    <a:srgbClr val="333399"/>
    <a:srgbClr val="99CC00"/>
    <a:srgbClr val="87ABA8"/>
    <a:srgbClr val="79D5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84052" autoAdjust="0"/>
  </p:normalViewPr>
  <p:slideViewPr>
    <p:cSldViewPr>
      <p:cViewPr>
        <p:scale>
          <a:sx n="75" d="100"/>
          <a:sy n="75" d="100"/>
        </p:scale>
        <p:origin x="-1002" y="108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2916"/>
    </p:cViewPr>
  </p:sorterViewPr>
  <p:notesViewPr>
    <p:cSldViewPr>
      <p:cViewPr varScale="1">
        <p:scale>
          <a:sx n="56" d="100"/>
          <a:sy n="56" d="100"/>
        </p:scale>
        <p:origin x="-1694" y="-96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2" rIns="92285" bIns="46142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2" rIns="92285" bIns="46142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2" rIns="92285" bIns="46142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2" rIns="92285" bIns="4614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2548DBE-6E75-4F4A-8833-FFFB11DEFDCD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2" rIns="92285" bIns="46142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2" rIns="92285" bIns="46142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66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2" rIns="92285" bIns="461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2" rIns="92285" bIns="46142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5" tIns="46142" rIns="92285" bIns="4614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05C8BBF-49FC-43BD-BBC2-4006449DAA16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8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6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8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3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9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1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1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2525" cy="3721100"/>
          </a:xfrm>
          <a:ln/>
        </p:spPr>
      </p:sp>
      <p:sp>
        <p:nvSpPr>
          <p:cNvPr id="1613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E" sz="1800" b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6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4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Presentaci_n_de_Microsoft_Office_PowerPoint_97-20031.ppt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8686800" y="6635750"/>
            <a:ext cx="649288" cy="244475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12F98378-089D-4A08-9616-841083C689AF}" type="slidenum">
              <a:rPr lang="es-ES" sz="1000">
                <a:solidFill>
                  <a:srgbClr val="A8280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s-ES" sz="1000">
              <a:solidFill>
                <a:srgbClr val="A82800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-36513" y="-100013"/>
          <a:ext cx="4456113" cy="1439863"/>
        </p:xfrm>
        <a:graphic>
          <a:graphicData uri="http://schemas.openxmlformats.org/presentationml/2006/ole">
            <p:oleObj spid="_x0000_s1632257" name="Unknown" r:id="rId3" imgW="2996280" imgH="945000" progId="">
              <p:embed/>
            </p:oleObj>
          </a:graphicData>
        </a:graphic>
      </p:graphicFrame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-7938" y="6381750"/>
            <a:ext cx="9144001" cy="476250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defRPr/>
            </a:pPr>
            <a:endParaRPr lang="es-PE"/>
          </a:p>
        </p:txBody>
      </p:sp>
      <p:sp>
        <p:nvSpPr>
          <p:cNvPr id="7" name="AutoShape 14"/>
          <p:cNvSpPr>
            <a:spLocks noChangeAspect="1" noChangeArrowheads="1" noTextEdit="1"/>
          </p:cNvSpPr>
          <p:nvPr userDrawn="1"/>
        </p:nvSpPr>
        <p:spPr bwMode="auto">
          <a:xfrm>
            <a:off x="6588125" y="1484313"/>
            <a:ext cx="21844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endParaRPr lang="es-PE"/>
          </a:p>
        </p:txBody>
      </p:sp>
      <p:graphicFrame>
        <p:nvGraphicFramePr>
          <p:cNvPr id="8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632258" r:id="rId4" imgW="0" imgH="0" progId="PowerPoint.Show.8">
              <p:embed/>
            </p:oleObj>
          </a:graphicData>
        </a:graphic>
      </p:graphicFrame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18250" y="1125538"/>
            <a:ext cx="1925638" cy="49672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9750" y="1125538"/>
            <a:ext cx="5626100" cy="49672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539750" y="1125538"/>
            <a:ext cx="7704138" cy="49672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750" y="2387600"/>
            <a:ext cx="3775075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67225" y="2387600"/>
            <a:ext cx="3776663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25538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387600"/>
            <a:ext cx="7704138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52585" name="Rectangle 9"/>
          <p:cNvSpPr>
            <a:spLocks noChangeArrowheads="1"/>
          </p:cNvSpPr>
          <p:nvPr userDrawn="1"/>
        </p:nvSpPr>
        <p:spPr bwMode="auto">
          <a:xfrm>
            <a:off x="0" y="6524625"/>
            <a:ext cx="9144000" cy="355600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defRPr/>
            </a:pPr>
            <a:endParaRPr lang="es-PE"/>
          </a:p>
        </p:txBody>
      </p:sp>
      <p:sp>
        <p:nvSpPr>
          <p:cNvPr id="152595" name="Line 19"/>
          <p:cNvSpPr>
            <a:spLocks noChangeShapeType="1"/>
          </p:cNvSpPr>
          <p:nvPr userDrawn="1"/>
        </p:nvSpPr>
        <p:spPr bwMode="auto">
          <a:xfrm flipV="1">
            <a:off x="468313" y="0"/>
            <a:ext cx="0" cy="6921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just">
              <a:defRPr/>
            </a:pPr>
            <a:endParaRPr lang="es-PE"/>
          </a:p>
        </p:txBody>
      </p:sp>
      <p:sp>
        <p:nvSpPr>
          <p:cNvPr id="152604" name="Rectangle 28"/>
          <p:cNvSpPr>
            <a:spLocks noChangeArrowheads="1"/>
          </p:cNvSpPr>
          <p:nvPr userDrawn="1"/>
        </p:nvSpPr>
        <p:spPr bwMode="auto">
          <a:xfrm>
            <a:off x="8243888" y="254000"/>
            <a:ext cx="900112" cy="582613"/>
          </a:xfrm>
          <a:prstGeom prst="rect">
            <a:avLst/>
          </a:prstGeom>
          <a:solidFill>
            <a:srgbClr val="CC3300"/>
          </a:solidFill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A82800"/>
              </a:solidFill>
            </a:endParaRPr>
          </a:p>
        </p:txBody>
      </p:sp>
      <p:sp>
        <p:nvSpPr>
          <p:cNvPr id="152606" name="Text Box 30"/>
          <p:cNvSpPr txBox="1">
            <a:spLocks noChangeArrowheads="1"/>
          </p:cNvSpPr>
          <p:nvPr userDrawn="1"/>
        </p:nvSpPr>
        <p:spPr bwMode="auto">
          <a:xfrm>
            <a:off x="8243888" y="371475"/>
            <a:ext cx="900112" cy="396875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35D50E5E-0414-4D78-8B45-4304A26A6A6F}" type="slidenum">
              <a:rPr lang="en-US" sz="2000">
                <a:solidFill>
                  <a:schemeClr val="bg1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52613" name="Rectangle 37"/>
          <p:cNvSpPr>
            <a:spLocks noChangeArrowheads="1"/>
          </p:cNvSpPr>
          <p:nvPr userDrawn="1"/>
        </p:nvSpPr>
        <p:spPr bwMode="auto">
          <a:xfrm>
            <a:off x="8243888" y="6524625"/>
            <a:ext cx="900112" cy="344488"/>
          </a:xfrm>
          <a:prstGeom prst="rect">
            <a:avLst/>
          </a:prstGeom>
          <a:solidFill>
            <a:schemeClr val="bg2"/>
          </a:solidFill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defRPr/>
            </a:pPr>
            <a:endParaRPr lang="es-PE"/>
          </a:p>
        </p:txBody>
      </p:sp>
      <p:sp>
        <p:nvSpPr>
          <p:cNvPr id="152621" name="Line 45"/>
          <p:cNvSpPr>
            <a:spLocks noChangeShapeType="1"/>
          </p:cNvSpPr>
          <p:nvPr userDrawn="1"/>
        </p:nvSpPr>
        <p:spPr bwMode="auto">
          <a:xfrm>
            <a:off x="-39688" y="917575"/>
            <a:ext cx="918368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defRPr/>
            </a:pPr>
            <a:endParaRPr lang="es-PE"/>
          </a:p>
        </p:txBody>
      </p:sp>
      <p:pic>
        <p:nvPicPr>
          <p:cNvPr id="1034" name="Picture 46" descr="Imagen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565775" y="274638"/>
            <a:ext cx="26463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  <p:sldLayoutId id="214748369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2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jpe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12"/>
          <p:cNvSpPr>
            <a:spLocks noChangeArrowheads="1"/>
          </p:cNvSpPr>
          <p:nvPr/>
        </p:nvSpPr>
        <p:spPr bwMode="auto">
          <a:xfrm>
            <a:off x="4284663" y="3290888"/>
            <a:ext cx="48593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2700"/>
              <a:t>GESTIÓN MINERA: </a:t>
            </a:r>
          </a:p>
          <a:p>
            <a:pPr algn="ctr">
              <a:lnSpc>
                <a:spcPct val="80000"/>
              </a:lnSpc>
            </a:pPr>
            <a:r>
              <a:rPr lang="es-ES" sz="2700"/>
              <a:t>2006 – 2011 &amp; PERSPECTIVAS </a:t>
            </a:r>
            <a:endParaRPr lang="es-PE" sz="2700">
              <a:solidFill>
                <a:srgbClr val="CC3300"/>
              </a:solidFill>
            </a:endParaRPr>
          </a:p>
        </p:txBody>
      </p:sp>
      <p:sp>
        <p:nvSpPr>
          <p:cNvPr id="168962" name="Rectangle 18"/>
          <p:cNvSpPr>
            <a:spLocks noChangeArrowheads="1"/>
          </p:cNvSpPr>
          <p:nvPr/>
        </p:nvSpPr>
        <p:spPr bwMode="auto">
          <a:xfrm flipH="1">
            <a:off x="4305300" y="1971675"/>
            <a:ext cx="73025" cy="3744913"/>
          </a:xfrm>
          <a:prstGeom prst="rect">
            <a:avLst/>
          </a:prstGeom>
          <a:solidFill>
            <a:srgbClr val="CC3300"/>
          </a:solidFill>
          <a:ln w="9525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s-PE"/>
          </a:p>
        </p:txBody>
      </p:sp>
      <p:pic>
        <p:nvPicPr>
          <p:cNvPr id="168963" name="Picture 20" descr="Imagen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088" y="781050"/>
            <a:ext cx="26304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4" name="Rectangle 12"/>
          <p:cNvSpPr>
            <a:spLocks noChangeArrowheads="1"/>
          </p:cNvSpPr>
          <p:nvPr/>
        </p:nvSpPr>
        <p:spPr bwMode="auto">
          <a:xfrm>
            <a:off x="4505325" y="5194300"/>
            <a:ext cx="4284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PEDRO SÁNCHEZ GAMARRA</a:t>
            </a:r>
          </a:p>
          <a:p>
            <a:r>
              <a:rPr lang="es-PE" sz="1200"/>
              <a:t>M I N I S T R O   D E    E N E R G Í A    Y   M I N A S</a:t>
            </a:r>
            <a:endParaRPr lang="es-PE" sz="1200">
              <a:solidFill>
                <a:srgbClr val="CC3300"/>
              </a:solidFill>
            </a:endParaRPr>
          </a:p>
        </p:txBody>
      </p:sp>
      <p:sp>
        <p:nvSpPr>
          <p:cNvPr id="168965" name="AutoShape 36"/>
          <p:cNvSpPr>
            <a:spLocks noChangeAspect="1" noChangeArrowheads="1" noTextEdit="1"/>
          </p:cNvSpPr>
          <p:nvPr/>
        </p:nvSpPr>
        <p:spPr bwMode="auto">
          <a:xfrm>
            <a:off x="4500563" y="1944688"/>
            <a:ext cx="3959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966" name="Freeform 40"/>
          <p:cNvSpPr>
            <a:spLocks noEditPoints="1"/>
          </p:cNvSpPr>
          <p:nvPr/>
        </p:nvSpPr>
        <p:spPr bwMode="auto">
          <a:xfrm>
            <a:off x="7226300" y="1957388"/>
            <a:ext cx="1217613" cy="1296987"/>
          </a:xfrm>
          <a:custGeom>
            <a:avLst/>
            <a:gdLst>
              <a:gd name="T0" fmla="*/ 179 w 197"/>
              <a:gd name="T1" fmla="*/ 0 h 210"/>
              <a:gd name="T2" fmla="*/ 18 w 197"/>
              <a:gd name="T3" fmla="*/ 3 h 210"/>
              <a:gd name="T4" fmla="*/ 179 w 197"/>
              <a:gd name="T5" fmla="*/ 0 h 210"/>
              <a:gd name="T6" fmla="*/ 179 w 197"/>
              <a:gd name="T7" fmla="*/ 3 h 210"/>
              <a:gd name="T8" fmla="*/ 179 w 197"/>
              <a:gd name="T9" fmla="*/ 0 h 210"/>
              <a:gd name="T10" fmla="*/ 192 w 197"/>
              <a:gd name="T11" fmla="*/ 5 h 210"/>
              <a:gd name="T12" fmla="*/ 179 w 197"/>
              <a:gd name="T13" fmla="*/ 3 h 210"/>
              <a:gd name="T14" fmla="*/ 192 w 197"/>
              <a:gd name="T15" fmla="*/ 5 h 210"/>
              <a:gd name="T16" fmla="*/ 191 w 197"/>
              <a:gd name="T17" fmla="*/ 6 h 210"/>
              <a:gd name="T18" fmla="*/ 192 w 197"/>
              <a:gd name="T19" fmla="*/ 5 h 210"/>
              <a:gd name="T20" fmla="*/ 195 w 197"/>
              <a:gd name="T21" fmla="*/ 19 h 210"/>
              <a:gd name="T22" fmla="*/ 192 w 197"/>
              <a:gd name="T23" fmla="*/ 5 h 210"/>
              <a:gd name="T24" fmla="*/ 197 w 197"/>
              <a:gd name="T25" fmla="*/ 19 h 210"/>
              <a:gd name="T26" fmla="*/ 195 w 197"/>
              <a:gd name="T27" fmla="*/ 19 h 210"/>
              <a:gd name="T28" fmla="*/ 197 w 197"/>
              <a:gd name="T29" fmla="*/ 19 h 210"/>
              <a:gd name="T30" fmla="*/ 195 w 197"/>
              <a:gd name="T31" fmla="*/ 191 h 210"/>
              <a:gd name="T32" fmla="*/ 197 w 197"/>
              <a:gd name="T33" fmla="*/ 19 h 210"/>
              <a:gd name="T34" fmla="*/ 197 w 197"/>
              <a:gd name="T35" fmla="*/ 191 h 210"/>
              <a:gd name="T36" fmla="*/ 195 w 197"/>
              <a:gd name="T37" fmla="*/ 191 h 210"/>
              <a:gd name="T38" fmla="*/ 197 w 197"/>
              <a:gd name="T39" fmla="*/ 191 h 210"/>
              <a:gd name="T40" fmla="*/ 190 w 197"/>
              <a:gd name="T41" fmla="*/ 202 h 210"/>
              <a:gd name="T42" fmla="*/ 197 w 197"/>
              <a:gd name="T43" fmla="*/ 191 h 210"/>
              <a:gd name="T44" fmla="*/ 179 w 197"/>
              <a:gd name="T45" fmla="*/ 210 h 210"/>
              <a:gd name="T46" fmla="*/ 190 w 197"/>
              <a:gd name="T47" fmla="*/ 202 h 210"/>
              <a:gd name="T48" fmla="*/ 179 w 197"/>
              <a:gd name="T49" fmla="*/ 210 h 210"/>
              <a:gd name="T50" fmla="*/ 179 w 197"/>
              <a:gd name="T51" fmla="*/ 207 h 210"/>
              <a:gd name="T52" fmla="*/ 179 w 197"/>
              <a:gd name="T53" fmla="*/ 210 h 210"/>
              <a:gd name="T54" fmla="*/ 18 w 197"/>
              <a:gd name="T55" fmla="*/ 210 h 210"/>
              <a:gd name="T56" fmla="*/ 179 w 197"/>
              <a:gd name="T57" fmla="*/ 207 h 210"/>
              <a:gd name="T58" fmla="*/ 18 w 197"/>
              <a:gd name="T59" fmla="*/ 210 h 210"/>
              <a:gd name="T60" fmla="*/ 18 w 197"/>
              <a:gd name="T61" fmla="*/ 207 h 210"/>
              <a:gd name="T62" fmla="*/ 18 w 197"/>
              <a:gd name="T63" fmla="*/ 210 h 210"/>
              <a:gd name="T64" fmla="*/ 5 w 197"/>
              <a:gd name="T65" fmla="*/ 205 h 210"/>
              <a:gd name="T66" fmla="*/ 18 w 197"/>
              <a:gd name="T67" fmla="*/ 207 h 210"/>
              <a:gd name="T68" fmla="*/ 5 w 197"/>
              <a:gd name="T69" fmla="*/ 205 h 210"/>
              <a:gd name="T70" fmla="*/ 3 w 197"/>
              <a:gd name="T71" fmla="*/ 191 h 210"/>
              <a:gd name="T72" fmla="*/ 5 w 197"/>
              <a:gd name="T73" fmla="*/ 205 h 210"/>
              <a:gd name="T74" fmla="*/ 0 w 197"/>
              <a:gd name="T75" fmla="*/ 191 h 210"/>
              <a:gd name="T76" fmla="*/ 3 w 197"/>
              <a:gd name="T77" fmla="*/ 191 h 210"/>
              <a:gd name="T78" fmla="*/ 0 w 197"/>
              <a:gd name="T79" fmla="*/ 191 h 210"/>
              <a:gd name="T80" fmla="*/ 3 w 197"/>
              <a:gd name="T81" fmla="*/ 19 h 210"/>
              <a:gd name="T82" fmla="*/ 0 w 197"/>
              <a:gd name="T83" fmla="*/ 191 h 210"/>
              <a:gd name="T84" fmla="*/ 0 w 197"/>
              <a:gd name="T85" fmla="*/ 19 h 210"/>
              <a:gd name="T86" fmla="*/ 3 w 197"/>
              <a:gd name="T87" fmla="*/ 19 h 210"/>
              <a:gd name="T88" fmla="*/ 0 w 197"/>
              <a:gd name="T89" fmla="*/ 19 h 210"/>
              <a:gd name="T90" fmla="*/ 7 w 197"/>
              <a:gd name="T91" fmla="*/ 8 h 210"/>
              <a:gd name="T92" fmla="*/ 0 w 197"/>
              <a:gd name="T93" fmla="*/ 19 h 210"/>
              <a:gd name="T94" fmla="*/ 5 w 197"/>
              <a:gd name="T95" fmla="*/ 5 h 210"/>
              <a:gd name="T96" fmla="*/ 5 w 197"/>
              <a:gd name="T97" fmla="*/ 5 h 210"/>
              <a:gd name="T98" fmla="*/ 18 w 197"/>
              <a:gd name="T99" fmla="*/ 0 h 210"/>
              <a:gd name="T100" fmla="*/ 7 w 197"/>
              <a:gd name="T101" fmla="*/ 8 h 210"/>
              <a:gd name="T102" fmla="*/ 18 w 197"/>
              <a:gd name="T103" fmla="*/ 0 h 210"/>
              <a:gd name="T104" fmla="*/ 18 w 197"/>
              <a:gd name="T105" fmla="*/ 3 h 210"/>
              <a:gd name="T106" fmla="*/ 18 w 197"/>
              <a:gd name="T107" fmla="*/ 0 h 2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7"/>
              <a:gd name="T163" fmla="*/ 0 h 210"/>
              <a:gd name="T164" fmla="*/ 197 w 197"/>
              <a:gd name="T165" fmla="*/ 210 h 21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7" h="210">
                <a:moveTo>
                  <a:pt x="18" y="0"/>
                </a:moveTo>
                <a:lnTo>
                  <a:pt x="179" y="0"/>
                </a:lnTo>
                <a:lnTo>
                  <a:pt x="179" y="3"/>
                </a:lnTo>
                <a:lnTo>
                  <a:pt x="18" y="3"/>
                </a:lnTo>
                <a:lnTo>
                  <a:pt x="18" y="0"/>
                </a:lnTo>
                <a:close/>
                <a:moveTo>
                  <a:pt x="179" y="0"/>
                </a:moveTo>
                <a:lnTo>
                  <a:pt x="179" y="0"/>
                </a:lnTo>
                <a:lnTo>
                  <a:pt x="179" y="3"/>
                </a:lnTo>
                <a:lnTo>
                  <a:pt x="179" y="0"/>
                </a:lnTo>
                <a:close/>
                <a:moveTo>
                  <a:pt x="179" y="0"/>
                </a:moveTo>
                <a:cubicBezTo>
                  <a:pt x="184" y="0"/>
                  <a:pt x="189" y="2"/>
                  <a:pt x="192" y="5"/>
                </a:cubicBezTo>
                <a:lnTo>
                  <a:pt x="190" y="8"/>
                </a:lnTo>
                <a:cubicBezTo>
                  <a:pt x="187" y="5"/>
                  <a:pt x="183" y="3"/>
                  <a:pt x="179" y="3"/>
                </a:cubicBezTo>
                <a:lnTo>
                  <a:pt x="179" y="0"/>
                </a:lnTo>
                <a:close/>
                <a:moveTo>
                  <a:pt x="192" y="5"/>
                </a:moveTo>
                <a:lnTo>
                  <a:pt x="192" y="5"/>
                </a:lnTo>
                <a:lnTo>
                  <a:pt x="191" y="6"/>
                </a:lnTo>
                <a:lnTo>
                  <a:pt x="192" y="5"/>
                </a:lnTo>
                <a:close/>
                <a:moveTo>
                  <a:pt x="192" y="5"/>
                </a:moveTo>
                <a:cubicBezTo>
                  <a:pt x="195" y="9"/>
                  <a:pt x="197" y="14"/>
                  <a:pt x="197" y="19"/>
                </a:cubicBezTo>
                <a:lnTo>
                  <a:pt x="195" y="19"/>
                </a:lnTo>
                <a:cubicBezTo>
                  <a:pt x="195" y="15"/>
                  <a:pt x="193" y="11"/>
                  <a:pt x="190" y="8"/>
                </a:cubicBezTo>
                <a:lnTo>
                  <a:pt x="192" y="5"/>
                </a:lnTo>
                <a:close/>
                <a:moveTo>
                  <a:pt x="197" y="19"/>
                </a:moveTo>
                <a:lnTo>
                  <a:pt x="197" y="19"/>
                </a:lnTo>
                <a:lnTo>
                  <a:pt x="195" y="19"/>
                </a:lnTo>
                <a:lnTo>
                  <a:pt x="197" y="19"/>
                </a:lnTo>
                <a:close/>
                <a:moveTo>
                  <a:pt x="197" y="19"/>
                </a:moveTo>
                <a:lnTo>
                  <a:pt x="197" y="191"/>
                </a:lnTo>
                <a:lnTo>
                  <a:pt x="195" y="191"/>
                </a:lnTo>
                <a:lnTo>
                  <a:pt x="195" y="19"/>
                </a:lnTo>
                <a:lnTo>
                  <a:pt x="197" y="19"/>
                </a:lnTo>
                <a:close/>
                <a:moveTo>
                  <a:pt x="197" y="191"/>
                </a:moveTo>
                <a:lnTo>
                  <a:pt x="197" y="191"/>
                </a:lnTo>
                <a:lnTo>
                  <a:pt x="195" y="191"/>
                </a:lnTo>
                <a:lnTo>
                  <a:pt x="197" y="191"/>
                </a:lnTo>
                <a:close/>
                <a:moveTo>
                  <a:pt x="197" y="191"/>
                </a:moveTo>
                <a:cubicBezTo>
                  <a:pt x="197" y="196"/>
                  <a:pt x="195" y="201"/>
                  <a:pt x="192" y="205"/>
                </a:cubicBezTo>
                <a:lnTo>
                  <a:pt x="190" y="202"/>
                </a:lnTo>
                <a:cubicBezTo>
                  <a:pt x="193" y="199"/>
                  <a:pt x="195" y="195"/>
                  <a:pt x="195" y="191"/>
                </a:cubicBezTo>
                <a:lnTo>
                  <a:pt x="197" y="191"/>
                </a:lnTo>
                <a:close/>
                <a:moveTo>
                  <a:pt x="192" y="205"/>
                </a:moveTo>
                <a:cubicBezTo>
                  <a:pt x="189" y="208"/>
                  <a:pt x="184" y="210"/>
                  <a:pt x="179" y="210"/>
                </a:cubicBezTo>
                <a:lnTo>
                  <a:pt x="179" y="207"/>
                </a:lnTo>
                <a:cubicBezTo>
                  <a:pt x="183" y="207"/>
                  <a:pt x="187" y="205"/>
                  <a:pt x="190" y="202"/>
                </a:cubicBezTo>
                <a:lnTo>
                  <a:pt x="192" y="205"/>
                </a:lnTo>
                <a:close/>
                <a:moveTo>
                  <a:pt x="179" y="210"/>
                </a:moveTo>
                <a:lnTo>
                  <a:pt x="179" y="210"/>
                </a:lnTo>
                <a:lnTo>
                  <a:pt x="179" y="207"/>
                </a:lnTo>
                <a:lnTo>
                  <a:pt x="179" y="210"/>
                </a:lnTo>
                <a:close/>
                <a:moveTo>
                  <a:pt x="179" y="210"/>
                </a:moveTo>
                <a:lnTo>
                  <a:pt x="18" y="210"/>
                </a:lnTo>
                <a:lnTo>
                  <a:pt x="18" y="207"/>
                </a:lnTo>
                <a:lnTo>
                  <a:pt x="179" y="207"/>
                </a:lnTo>
                <a:lnTo>
                  <a:pt x="179" y="210"/>
                </a:lnTo>
                <a:close/>
                <a:moveTo>
                  <a:pt x="18" y="210"/>
                </a:moveTo>
                <a:lnTo>
                  <a:pt x="18" y="210"/>
                </a:lnTo>
                <a:lnTo>
                  <a:pt x="18" y="207"/>
                </a:lnTo>
                <a:lnTo>
                  <a:pt x="18" y="210"/>
                </a:lnTo>
                <a:close/>
                <a:moveTo>
                  <a:pt x="18" y="210"/>
                </a:moveTo>
                <a:cubicBezTo>
                  <a:pt x="13" y="210"/>
                  <a:pt x="8" y="208"/>
                  <a:pt x="5" y="205"/>
                </a:cubicBezTo>
                <a:lnTo>
                  <a:pt x="7" y="202"/>
                </a:lnTo>
                <a:cubicBezTo>
                  <a:pt x="10" y="205"/>
                  <a:pt x="14" y="207"/>
                  <a:pt x="18" y="207"/>
                </a:cubicBezTo>
                <a:lnTo>
                  <a:pt x="18" y="210"/>
                </a:lnTo>
                <a:close/>
                <a:moveTo>
                  <a:pt x="5" y="205"/>
                </a:moveTo>
                <a:cubicBezTo>
                  <a:pt x="2" y="201"/>
                  <a:pt x="0" y="196"/>
                  <a:pt x="0" y="191"/>
                </a:cubicBezTo>
                <a:lnTo>
                  <a:pt x="3" y="191"/>
                </a:lnTo>
                <a:cubicBezTo>
                  <a:pt x="3" y="195"/>
                  <a:pt x="4" y="199"/>
                  <a:pt x="7" y="202"/>
                </a:cubicBezTo>
                <a:lnTo>
                  <a:pt x="5" y="205"/>
                </a:lnTo>
                <a:close/>
                <a:moveTo>
                  <a:pt x="0" y="191"/>
                </a:moveTo>
                <a:lnTo>
                  <a:pt x="0" y="191"/>
                </a:lnTo>
                <a:lnTo>
                  <a:pt x="3" y="191"/>
                </a:lnTo>
                <a:lnTo>
                  <a:pt x="0" y="191"/>
                </a:lnTo>
                <a:close/>
                <a:moveTo>
                  <a:pt x="0" y="191"/>
                </a:moveTo>
                <a:lnTo>
                  <a:pt x="0" y="19"/>
                </a:lnTo>
                <a:lnTo>
                  <a:pt x="3" y="19"/>
                </a:lnTo>
                <a:lnTo>
                  <a:pt x="3" y="191"/>
                </a:lnTo>
                <a:lnTo>
                  <a:pt x="0" y="191"/>
                </a:lnTo>
                <a:close/>
                <a:moveTo>
                  <a:pt x="0" y="19"/>
                </a:moveTo>
                <a:lnTo>
                  <a:pt x="0" y="19"/>
                </a:lnTo>
                <a:lnTo>
                  <a:pt x="3" y="19"/>
                </a:lnTo>
                <a:lnTo>
                  <a:pt x="0" y="19"/>
                </a:lnTo>
                <a:close/>
                <a:moveTo>
                  <a:pt x="0" y="19"/>
                </a:moveTo>
                <a:cubicBezTo>
                  <a:pt x="0" y="14"/>
                  <a:pt x="2" y="9"/>
                  <a:pt x="5" y="5"/>
                </a:cubicBezTo>
                <a:lnTo>
                  <a:pt x="7" y="8"/>
                </a:lnTo>
                <a:cubicBezTo>
                  <a:pt x="4" y="11"/>
                  <a:pt x="3" y="15"/>
                  <a:pt x="3" y="19"/>
                </a:cubicBezTo>
                <a:lnTo>
                  <a:pt x="0" y="19"/>
                </a:lnTo>
                <a:close/>
                <a:moveTo>
                  <a:pt x="5" y="5"/>
                </a:moveTo>
                <a:lnTo>
                  <a:pt x="5" y="5"/>
                </a:lnTo>
                <a:lnTo>
                  <a:pt x="6" y="6"/>
                </a:lnTo>
                <a:lnTo>
                  <a:pt x="5" y="5"/>
                </a:lnTo>
                <a:close/>
                <a:moveTo>
                  <a:pt x="5" y="5"/>
                </a:moveTo>
                <a:cubicBezTo>
                  <a:pt x="8" y="2"/>
                  <a:pt x="13" y="0"/>
                  <a:pt x="18" y="0"/>
                </a:cubicBezTo>
                <a:lnTo>
                  <a:pt x="18" y="3"/>
                </a:lnTo>
                <a:cubicBezTo>
                  <a:pt x="14" y="3"/>
                  <a:pt x="10" y="5"/>
                  <a:pt x="7" y="8"/>
                </a:cubicBezTo>
                <a:lnTo>
                  <a:pt x="5" y="5"/>
                </a:lnTo>
                <a:close/>
                <a:moveTo>
                  <a:pt x="18" y="0"/>
                </a:moveTo>
                <a:lnTo>
                  <a:pt x="18" y="0"/>
                </a:lnTo>
                <a:lnTo>
                  <a:pt x="18" y="3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967" name="Rectangle 53"/>
          <p:cNvSpPr>
            <a:spLocks noChangeArrowheads="1"/>
          </p:cNvSpPr>
          <p:nvPr/>
        </p:nvSpPr>
        <p:spPr bwMode="auto">
          <a:xfrm>
            <a:off x="4500563" y="2800350"/>
            <a:ext cx="3959225" cy="714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s-PE"/>
          </a:p>
        </p:txBody>
      </p:sp>
      <p:sp>
        <p:nvSpPr>
          <p:cNvPr id="168968" name="Rectangle 54"/>
          <p:cNvSpPr>
            <a:spLocks noChangeArrowheads="1"/>
          </p:cNvSpPr>
          <p:nvPr/>
        </p:nvSpPr>
        <p:spPr bwMode="auto">
          <a:xfrm>
            <a:off x="4510088" y="1887538"/>
            <a:ext cx="3959225" cy="714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s-PE"/>
          </a:p>
        </p:txBody>
      </p:sp>
      <p:pic>
        <p:nvPicPr>
          <p:cNvPr id="168969" name="Picture 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75" y="1971675"/>
            <a:ext cx="128111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70" name="Picture 59" descr="MINEROS TOLV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8825" y="1966913"/>
            <a:ext cx="12255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71" name="Picture 60" descr="IMG_16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3588" y="1974850"/>
            <a:ext cx="131762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592322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230313" y="3813175"/>
          <a:ext cx="2395537" cy="854075"/>
        </p:xfrm>
        <a:graphic>
          <a:graphicData uri="http://schemas.openxmlformats.org/presentationml/2006/ole">
            <p:oleObj spid="_x0000_s1592322" name="Unknown" r:id="rId4" imgW="2996280" imgH="945000" progId="">
              <p:embed/>
            </p:oleObj>
          </a:graphicData>
        </a:graphic>
      </p:graphicFrame>
      <p:sp>
        <p:nvSpPr>
          <p:cNvPr id="1592325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graphicFrame>
        <p:nvGraphicFramePr>
          <p:cNvPr id="1592323" name="Object 7"/>
          <p:cNvGraphicFramePr>
            <a:graphicFrameLocks noChangeAspect="1"/>
          </p:cNvGraphicFramePr>
          <p:nvPr/>
        </p:nvGraphicFramePr>
        <p:xfrm>
          <a:off x="4248150" y="1462088"/>
          <a:ext cx="4940300" cy="1008062"/>
        </p:xfrm>
        <a:graphic>
          <a:graphicData uri="http://schemas.openxmlformats.org/presentationml/2006/ole">
            <p:oleObj spid="_x0000_s1592323" name="Unknown" r:id="rId5" imgW="2996280" imgH="945000" progId="">
              <p:embed/>
            </p:oleObj>
          </a:graphicData>
        </a:graphic>
      </p:graphicFrame>
      <p:sp>
        <p:nvSpPr>
          <p:cNvPr id="1592326" name="Rectangle 8" descr="Horizontal oscura"/>
          <p:cNvSpPr>
            <a:spLocks noChangeArrowheads="1"/>
          </p:cNvSpPr>
          <p:nvPr/>
        </p:nvSpPr>
        <p:spPr bwMode="auto">
          <a:xfrm>
            <a:off x="0" y="0"/>
            <a:ext cx="3995738" cy="6858000"/>
          </a:xfrm>
          <a:prstGeom prst="rect">
            <a:avLst/>
          </a:prstGeom>
          <a:pattFill prst="dkHorz">
            <a:fgClr>
              <a:srgbClr val="CBCBCB"/>
            </a:fgClr>
            <a:bgClr>
              <a:srgbClr val="FFFFFF"/>
            </a:bgClr>
          </a:pattFill>
          <a:ln w="9525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4284663" y="2492375"/>
            <a:ext cx="4859337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es-PE" sz="2800" dirty="0">
                <a:solidFill>
                  <a:schemeClr val="bg2"/>
                </a:solidFill>
              </a:rPr>
              <a:t>PERSPECTIVAS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86" name="Rectangle 2"/>
          <p:cNvSpPr>
            <a:spLocks noChangeArrowheads="1"/>
          </p:cNvSpPr>
          <p:nvPr/>
        </p:nvSpPr>
        <p:spPr bwMode="auto">
          <a:xfrm>
            <a:off x="5386388" y="4716463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2000" b="0">
              <a:solidFill>
                <a:schemeClr val="tx1"/>
              </a:solidFill>
            </a:endParaRPr>
          </a:p>
        </p:txBody>
      </p:sp>
      <p:sp>
        <p:nvSpPr>
          <p:cNvPr id="1564687" name="Rectangle 3"/>
          <p:cNvSpPr>
            <a:spLocks noChangeArrowheads="1"/>
          </p:cNvSpPr>
          <p:nvPr/>
        </p:nvSpPr>
        <p:spPr bwMode="auto">
          <a:xfrm>
            <a:off x="3316288" y="4435475"/>
            <a:ext cx="50641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es-PE"/>
          </a:p>
        </p:txBody>
      </p:sp>
      <p:sp>
        <p:nvSpPr>
          <p:cNvPr id="1564688" name="Rectangle 4"/>
          <p:cNvSpPr>
            <a:spLocks noChangeArrowheads="1"/>
          </p:cNvSpPr>
          <p:nvPr/>
        </p:nvSpPr>
        <p:spPr bwMode="auto">
          <a:xfrm>
            <a:off x="4140200" y="4445000"/>
            <a:ext cx="398463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es-PE"/>
          </a:p>
        </p:txBody>
      </p:sp>
      <p:sp>
        <p:nvSpPr>
          <p:cNvPr id="1564689" name="Rectangle 3"/>
          <p:cNvSpPr>
            <a:spLocks noChangeArrowheads="1"/>
          </p:cNvSpPr>
          <p:nvPr/>
        </p:nvSpPr>
        <p:spPr bwMode="auto">
          <a:xfrm>
            <a:off x="539750" y="1874838"/>
            <a:ext cx="84232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lnSpc>
                <a:spcPct val="80000"/>
              </a:lnSpc>
              <a:spcBef>
                <a:spcPct val="70000"/>
              </a:spcBef>
            </a:pPr>
            <a:endParaRPr lang="en-US" sz="2100" b="0">
              <a:solidFill>
                <a:schemeClr val="tx1"/>
              </a:solidFill>
            </a:endParaRPr>
          </a:p>
        </p:txBody>
      </p:sp>
      <p:sp>
        <p:nvSpPr>
          <p:cNvPr id="1564690" name="Rectangle 7"/>
          <p:cNvSpPr>
            <a:spLocks noChangeArrowheads="1"/>
          </p:cNvSpPr>
          <p:nvPr/>
        </p:nvSpPr>
        <p:spPr bwMode="auto">
          <a:xfrm>
            <a:off x="4437063" y="2919413"/>
            <a:ext cx="294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900" b="0">
                <a:solidFill>
                  <a:schemeClr val="tx1"/>
                </a:solidFill>
              </a:rPr>
              <a:t>Fuente: (MINEM-ESTAMIN/INGEMMET-SIDEMCAT)</a:t>
            </a:r>
            <a:r>
              <a:rPr lang="en-US" u="sng"/>
              <a:t> </a:t>
            </a:r>
            <a:endParaRPr lang="es-ES" u="sng"/>
          </a:p>
        </p:txBody>
      </p:sp>
      <p:sp>
        <p:nvSpPr>
          <p:cNvPr id="1564691" name="Rectangle 8"/>
          <p:cNvSpPr>
            <a:spLocks noChangeArrowheads="1"/>
          </p:cNvSpPr>
          <p:nvPr/>
        </p:nvSpPr>
        <p:spPr bwMode="auto">
          <a:xfrm>
            <a:off x="7634288" y="3017838"/>
            <a:ext cx="8985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800" b="0">
                <a:solidFill>
                  <a:schemeClr val="tx1"/>
                </a:solidFill>
              </a:rPr>
              <a:t>Diciembre 2010</a:t>
            </a:r>
          </a:p>
        </p:txBody>
      </p:sp>
      <p:graphicFrame>
        <p:nvGraphicFramePr>
          <p:cNvPr id="1564683" name="Object 11"/>
          <p:cNvGraphicFramePr>
            <a:graphicFrameLocks noChangeAspect="1"/>
          </p:cNvGraphicFramePr>
          <p:nvPr/>
        </p:nvGraphicFramePr>
        <p:xfrm>
          <a:off x="4572000" y="1412875"/>
          <a:ext cx="3960813" cy="1655763"/>
        </p:xfrm>
        <a:graphic>
          <a:graphicData uri="http://schemas.openxmlformats.org/presentationml/2006/ole">
            <p:oleObj spid="_x0000_s1564683" name="CorelDRAW" r:id="rId4" imgW="4616280" imgH="5180040" progId="">
              <p:embed/>
            </p:oleObj>
          </a:graphicData>
        </a:graphic>
      </p:graphicFrame>
      <p:graphicFrame>
        <p:nvGraphicFramePr>
          <p:cNvPr id="1564685" name="Object 13"/>
          <p:cNvGraphicFramePr>
            <a:graphicFrameLocks noChangeAspect="1"/>
          </p:cNvGraphicFramePr>
          <p:nvPr/>
        </p:nvGraphicFramePr>
        <p:xfrm>
          <a:off x="4500563" y="1093788"/>
          <a:ext cx="3960812" cy="314325"/>
        </p:xfrm>
        <a:graphic>
          <a:graphicData uri="http://schemas.openxmlformats.org/presentationml/2006/ole">
            <p:oleObj spid="_x0000_s1564685" name="CorelDRAW" r:id="rId5" imgW="4616280" imgH="5180040" progId="">
              <p:embed/>
            </p:oleObj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5329237" cy="646112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MINERÍA PERUANA: POTENCIAL DE CRECIMIENTO</a:t>
            </a:r>
          </a:p>
        </p:txBody>
      </p:sp>
      <p:sp>
        <p:nvSpPr>
          <p:cNvPr id="1564693" name="Rectangle 24"/>
          <p:cNvSpPr>
            <a:spLocks noChangeArrowheads="1"/>
          </p:cNvSpPr>
          <p:nvPr/>
        </p:nvSpPr>
        <p:spPr bwMode="auto">
          <a:xfrm>
            <a:off x="0" y="6367463"/>
            <a:ext cx="9144000" cy="490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</p:txBody>
      </p:sp>
      <p:sp>
        <p:nvSpPr>
          <p:cNvPr id="1564692" name="Rectangle 12"/>
          <p:cNvSpPr>
            <a:spLocks noChangeArrowheads="1"/>
          </p:cNvSpPr>
          <p:nvPr/>
        </p:nvSpPr>
        <p:spPr bwMode="auto">
          <a:xfrm>
            <a:off x="4211638" y="3357563"/>
            <a:ext cx="4689475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Clr>
                <a:srgbClr val="3A7698"/>
              </a:buClr>
              <a:buFont typeface="Wingdings" pitchFamily="2" charset="2"/>
              <a:buNone/>
              <a:defRPr/>
            </a:pPr>
            <a:r>
              <a:rPr lang="es-PE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principal fuente de recursos minerales en el Perú es la  Cordillera de los Andes que se ubica a lo largo de todo el territorio nacional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defRPr/>
            </a:pPr>
            <a:endParaRPr lang="es-PE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defRPr/>
            </a:pPr>
            <a:r>
              <a:rPr lang="es-PE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Existe una vasta y variada riqueza geológica reconocida por la comunidad internacional, la mayor parte aún por explorar y explotar.</a:t>
            </a:r>
          </a:p>
          <a:p>
            <a:pPr algn="just">
              <a:lnSpc>
                <a:spcPct val="90000"/>
              </a:lnSpc>
              <a:defRPr/>
            </a:pPr>
            <a:endParaRPr lang="es-PE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defRPr/>
            </a:pPr>
            <a:r>
              <a:rPr lang="es-PE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potencial de la minería peruana se refleja en la producción de: oro, plata, plomo, zinc, molibdeno, estaño y nuevos yacimientos de hierro y uranio.</a:t>
            </a:r>
          </a:p>
          <a:p>
            <a:pPr algn="just">
              <a:lnSpc>
                <a:spcPct val="90000"/>
              </a:lnSpc>
              <a:defRPr/>
            </a:pPr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defRPr/>
            </a:pP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 embargo, tan solo </a:t>
            </a:r>
            <a:r>
              <a:rPr lang="es-ES" sz="1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1.05%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del territorio nacional se encuentra en situación de actividad minera.</a:t>
            </a:r>
          </a:p>
          <a:p>
            <a:pPr algn="just">
              <a:lnSpc>
                <a:spcPct val="90000"/>
              </a:lnSpc>
              <a:defRPr/>
            </a:pPr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defRPr/>
            </a:pP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 otro lado, </a:t>
            </a:r>
            <a:r>
              <a:rPr lang="es-ES" sz="1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11.54%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del territorio nacional se encuentra concesionado a la actividad minera. 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defRPr/>
            </a:pPr>
            <a:endParaRPr lang="es-ES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64695" name="Picture 10" descr="Mapa Catastro_fin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300" y="981075"/>
            <a:ext cx="38100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49" name="2 Marcador de contenido"/>
          <p:cNvSpPr>
            <a:spLocks noGrp="1"/>
          </p:cNvSpPr>
          <p:nvPr>
            <p:ph idx="4294967295"/>
          </p:nvPr>
        </p:nvSpPr>
        <p:spPr>
          <a:xfrm>
            <a:off x="179388" y="1196975"/>
            <a:ext cx="8713787" cy="3790950"/>
          </a:xfrm>
        </p:spPr>
        <p:txBody>
          <a:bodyPr/>
          <a:lstStyle/>
          <a:p>
            <a:pPr algn="just" eaLnBrk="1" hangingPunct="1">
              <a:buFontTx/>
              <a:buChar char="•"/>
            </a:pPr>
            <a:r>
              <a:rPr lang="es-PE" smtClean="0"/>
              <a:t>Crecimiento sostenido de las inversiones anuales mineras (US$ 4,000 millones en el año 2010)</a:t>
            </a:r>
          </a:p>
          <a:p>
            <a:pPr algn="just" eaLnBrk="1" hangingPunct="1">
              <a:buFontTx/>
              <a:buChar char="•"/>
            </a:pPr>
            <a:endParaRPr lang="es-PE" smtClean="0"/>
          </a:p>
          <a:p>
            <a:pPr algn="just" eaLnBrk="1" hangingPunct="1">
              <a:buFontTx/>
              <a:buChar char="•"/>
            </a:pPr>
            <a:r>
              <a:rPr lang="es-PE" smtClean="0"/>
              <a:t>44 nuevos proyectos mineros para implementarse hasta el año 2016, que implican inversiones de casi US$ 42,451 millones.</a:t>
            </a:r>
          </a:p>
          <a:p>
            <a:pPr algn="just" eaLnBrk="1" hangingPunct="1">
              <a:buFontTx/>
              <a:buChar char="•"/>
            </a:pPr>
            <a:endParaRPr lang="es-PE" smtClean="0"/>
          </a:p>
          <a:p>
            <a:pPr algn="just" eaLnBrk="1" hangingPunct="1">
              <a:buFontTx/>
              <a:buChar char="•"/>
            </a:pPr>
            <a:r>
              <a:rPr lang="es-PE" smtClean="0"/>
              <a:t>La ejecución de estos proyectos nos permitirá triplicar nuestra producción actual de cobre y reducir la brecha con el primer productor mundial.</a:t>
            </a:r>
          </a:p>
          <a:p>
            <a:pPr algn="just" eaLnBrk="1" hangingPunct="1">
              <a:buFontTx/>
              <a:buChar char="•"/>
            </a:pPr>
            <a:endParaRPr lang="es-PE" smtClean="0"/>
          </a:p>
          <a:p>
            <a:pPr algn="just" eaLnBrk="1" hangingPunct="1">
              <a:buFontTx/>
              <a:buChar char="•"/>
            </a:pPr>
            <a:r>
              <a:rPr lang="es-PE" smtClean="0"/>
              <a:t>Estos proyectos permitirán consolidar el crecimiento de la economía peruana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5472113" cy="36988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MINERÍA PERUANA: PERSPECTIVAS</a:t>
            </a:r>
          </a:p>
        </p:txBody>
      </p:sp>
      <p:sp>
        <p:nvSpPr>
          <p:cNvPr id="1614851" name="Rectangle 24"/>
          <p:cNvSpPr>
            <a:spLocks noChangeArrowheads="1"/>
          </p:cNvSpPr>
          <p:nvPr/>
        </p:nvSpPr>
        <p:spPr bwMode="auto">
          <a:xfrm>
            <a:off x="0" y="6367463"/>
            <a:ext cx="9144000" cy="490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3" name="Rectangle 24"/>
          <p:cNvSpPr>
            <a:spLocks noChangeArrowheads="1"/>
          </p:cNvSpPr>
          <p:nvPr/>
        </p:nvSpPr>
        <p:spPr bwMode="auto">
          <a:xfrm>
            <a:off x="0" y="6367463"/>
            <a:ext cx="9144000" cy="490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5472113" cy="36988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CARTERA ESTIMADA POR TIPO DE PROYECTO</a:t>
            </a:r>
          </a:p>
        </p:txBody>
      </p:sp>
      <p:pic>
        <p:nvPicPr>
          <p:cNvPr id="161587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268413"/>
            <a:ext cx="7077075" cy="538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591298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230313" y="3813175"/>
          <a:ext cx="2395537" cy="854075"/>
        </p:xfrm>
        <a:graphic>
          <a:graphicData uri="http://schemas.openxmlformats.org/presentationml/2006/ole">
            <p:oleObj spid="_x0000_s1591298" name="Unknown" r:id="rId4" imgW="2996280" imgH="945000" progId="">
              <p:embed/>
            </p:oleObj>
          </a:graphicData>
        </a:graphic>
      </p:graphicFrame>
      <p:sp>
        <p:nvSpPr>
          <p:cNvPr id="159130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graphicFrame>
        <p:nvGraphicFramePr>
          <p:cNvPr id="1591299" name="Object 7"/>
          <p:cNvGraphicFramePr>
            <a:graphicFrameLocks noChangeAspect="1"/>
          </p:cNvGraphicFramePr>
          <p:nvPr/>
        </p:nvGraphicFramePr>
        <p:xfrm>
          <a:off x="4248150" y="1462088"/>
          <a:ext cx="4940300" cy="1008062"/>
        </p:xfrm>
        <a:graphic>
          <a:graphicData uri="http://schemas.openxmlformats.org/presentationml/2006/ole">
            <p:oleObj spid="_x0000_s1591299" name="Unknown" r:id="rId5" imgW="2996280" imgH="945000" progId="">
              <p:embed/>
            </p:oleObj>
          </a:graphicData>
        </a:graphic>
      </p:graphicFrame>
      <p:sp>
        <p:nvSpPr>
          <p:cNvPr id="1591302" name="Rectangle 8" descr="Horizontal oscura"/>
          <p:cNvSpPr>
            <a:spLocks noChangeArrowheads="1"/>
          </p:cNvSpPr>
          <p:nvPr/>
        </p:nvSpPr>
        <p:spPr bwMode="auto">
          <a:xfrm>
            <a:off x="0" y="0"/>
            <a:ext cx="3995738" cy="6858000"/>
          </a:xfrm>
          <a:prstGeom prst="rect">
            <a:avLst/>
          </a:prstGeom>
          <a:pattFill prst="dkHorz">
            <a:fgClr>
              <a:srgbClr val="CBCBCB"/>
            </a:fgClr>
            <a:bgClr>
              <a:srgbClr val="FFFFFF"/>
            </a:bgClr>
          </a:pattFill>
          <a:ln w="9525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4284663" y="2420938"/>
            <a:ext cx="4859337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es-PE" sz="2800" dirty="0">
                <a:solidFill>
                  <a:schemeClr val="bg2"/>
                </a:solidFill>
              </a:rPr>
              <a:t>REFLEXIONES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5472113" cy="36988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CASOS SOCIALES A ABRIL DE 2011</a:t>
            </a:r>
          </a:p>
        </p:txBody>
      </p:sp>
      <p:sp>
        <p:nvSpPr>
          <p:cNvPr id="160768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s-PE" b="0">
              <a:solidFill>
                <a:schemeClr val="tx1"/>
              </a:solidFill>
            </a:endParaRPr>
          </a:p>
        </p:txBody>
      </p:sp>
      <p:sp>
        <p:nvSpPr>
          <p:cNvPr id="1607683" name="Rectangle 24"/>
          <p:cNvSpPr>
            <a:spLocks noChangeArrowheads="1"/>
          </p:cNvSpPr>
          <p:nvPr/>
        </p:nvSpPr>
        <p:spPr bwMode="auto">
          <a:xfrm>
            <a:off x="0" y="6367463"/>
            <a:ext cx="9144000" cy="490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79388" y="1052513"/>
          <a:ext cx="8712966" cy="5544614"/>
        </p:xfrm>
        <a:graphic>
          <a:graphicData uri="http://schemas.openxmlformats.org/drawingml/2006/table">
            <a:tbl>
              <a:tblPr/>
              <a:tblGrid>
                <a:gridCol w="1714600"/>
                <a:gridCol w="1635024"/>
                <a:gridCol w="1635024"/>
                <a:gridCol w="1864159"/>
                <a:gridCol w="1864159"/>
              </a:tblGrid>
              <a:tr h="4592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b="1" dirty="0" smtClean="0">
                        <a:solidFill>
                          <a:srgbClr val="FFFF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CASOS </a:t>
                      </a: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SOCIALES POR ESTADO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b="1" dirty="0" smtClean="0">
                        <a:solidFill>
                          <a:srgbClr val="FFFF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SUBSECTOR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Nº DE CASOS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b="1" dirty="0" smtClean="0">
                        <a:solidFill>
                          <a:srgbClr val="FFFF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SUB-TOTALES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29631"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Nº DE CASOS SOCIALES </a:t>
                      </a: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ACTIVOS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Minería 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31"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Hidrocarburos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63095"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Electricidad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29631"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Nº DE CASOS SOCIALES </a:t>
                      </a: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INACTIVOS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Minería 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31"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Hidrocarburos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29631"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Electricidad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29631"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Times New Roman"/>
                          <a:cs typeface="Times New Roman"/>
                        </a:rPr>
                        <a:t>Nº DE CASOS SOCIALES </a:t>
                      </a: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 MONITOREO DE COMPROMISOS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Minería 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31"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Hidrocarburos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29631"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Electricidad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29631"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Nº DE CASOS SOCIALES </a:t>
                      </a:r>
                      <a:r>
                        <a:rPr lang="es-ES" sz="14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CERRADOS (*) 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ARCHIVADOS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Minería 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3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Hidrocarburos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2963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Electricidad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2963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RESUELTOS POR CUMPLIMIENTO DE COMPROMISOS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Minería 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3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Hidrocarburos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91852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Times New Roman"/>
                          <a:cs typeface="Times New Roman"/>
                        </a:rPr>
                        <a:t>Electricidad</a:t>
                      </a:r>
                      <a:endParaRPr lang="es-P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P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91852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Nº TOTAL DE CASOS SOCIALES REGISTRADOS POR AGOSTO DE MAYO DE 2011</a:t>
                      </a:r>
                      <a:endParaRPr lang="es-PE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(*) Categoría que se encuentra en la propuesta de modificación del sistema de seguimiento de casos sociales.</a:t>
                      </a:r>
                      <a:endParaRPr lang="es-PE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202</a:t>
                      </a:r>
                      <a:endParaRPr lang="es-PE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5329237" cy="646112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PREVENCIÓN Y GESTIÓN DE CONFLICTOS SOCIALES</a:t>
            </a:r>
          </a:p>
        </p:txBody>
      </p:sp>
      <p:sp>
        <p:nvSpPr>
          <p:cNvPr id="16056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s-PE" b="0">
              <a:solidFill>
                <a:schemeClr val="tx1"/>
              </a:solidFill>
            </a:endParaRPr>
          </a:p>
        </p:txBody>
      </p:sp>
      <p:sp>
        <p:nvSpPr>
          <p:cNvPr id="1605635" name="Rectangle 24"/>
          <p:cNvSpPr>
            <a:spLocks noChangeArrowheads="1"/>
          </p:cNvSpPr>
          <p:nvPr/>
        </p:nvSpPr>
        <p:spPr bwMode="auto">
          <a:xfrm>
            <a:off x="0" y="6367463"/>
            <a:ext cx="9144000" cy="490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850" y="1268413"/>
            <a:ext cx="8280400" cy="5570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>
              <a:buFont typeface="Wingdings" pitchFamily="2" charset="2"/>
              <a:buChar char="q"/>
              <a:defRPr/>
            </a:pPr>
            <a:r>
              <a:rPr lang="es-ES" dirty="0">
                <a:solidFill>
                  <a:srgbClr val="C00000"/>
                </a:solidFill>
              </a:rPr>
              <a:t> 	</a:t>
            </a:r>
            <a:r>
              <a:rPr lang="es-ES" dirty="0"/>
              <a:t>Enfoque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/>
              <a:t>de </a:t>
            </a:r>
            <a:r>
              <a:rPr lang="es-E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sostenible: </a:t>
            </a:r>
            <a:r>
              <a:rPr lang="es-ES" dirty="0"/>
              <a:t>significa que las 	actividades minero energéticas deben satisfacer aspectos 	ambientales, económicos y </a:t>
            </a:r>
            <a:r>
              <a:rPr lang="es-E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sociales</a:t>
            </a:r>
            <a:r>
              <a:rPr lang="es-ES" dirty="0"/>
              <a:t> para ser sostenibles en 	el  tiempo.</a:t>
            </a:r>
          </a:p>
          <a:p>
            <a:pPr algn="just">
              <a:defRPr/>
            </a:pPr>
            <a:endParaRPr lang="es-ES" dirty="0"/>
          </a:p>
          <a:p>
            <a:pPr algn="just">
              <a:buFont typeface="Wingdings" pitchFamily="2" charset="2"/>
              <a:buChar char="q"/>
              <a:defRPr/>
            </a:pPr>
            <a:r>
              <a:rPr lang="es-ES" dirty="0">
                <a:solidFill>
                  <a:srgbClr val="C00000"/>
                </a:solidFill>
              </a:rPr>
              <a:t> 	</a:t>
            </a:r>
            <a:r>
              <a:rPr lang="es-ES" dirty="0"/>
              <a:t>El MEM tiene como principio el </a:t>
            </a:r>
            <a:r>
              <a:rPr lang="es-E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mecanismo de diálogo </a:t>
            </a:r>
            <a:r>
              <a:rPr lang="es-ES" dirty="0"/>
              <a:t>para 	la solución de los conflictos sociales.</a:t>
            </a:r>
          </a:p>
          <a:p>
            <a:pPr algn="just">
              <a:defRPr/>
            </a:pPr>
            <a:r>
              <a:rPr lang="es-ES" dirty="0"/>
              <a:t> 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es-ES" dirty="0">
                <a:solidFill>
                  <a:srgbClr val="C00000"/>
                </a:solidFill>
              </a:rPr>
              <a:t> 	</a:t>
            </a:r>
            <a:r>
              <a:rPr lang="es-ES" dirty="0"/>
              <a:t>La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/>
              <a:t>prevención de conflictos es un proceso permanente que 	involucra a tres sujetos: </a:t>
            </a:r>
            <a:r>
              <a:rPr lang="es-E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Estado, sociedad civil y empresa.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es-ES" dirty="0"/>
          </a:p>
          <a:p>
            <a:pPr algn="just">
              <a:buFont typeface="Wingdings" pitchFamily="2" charset="2"/>
              <a:buChar char="q"/>
              <a:defRPr/>
            </a:pPr>
            <a:r>
              <a:rPr lang="es-ES" dirty="0">
                <a:solidFill>
                  <a:srgbClr val="C00000"/>
                </a:solidFill>
              </a:rPr>
              <a:t> 	</a:t>
            </a:r>
            <a:r>
              <a:rPr lang="es-ES" dirty="0"/>
              <a:t>Es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/>
              <a:t>responsabilidad de las empresas lograr un acuerdo con 	las comunidades de manera a obtener </a:t>
            </a:r>
            <a:r>
              <a:rPr lang="es-ES" dirty="0" smtClean="0"/>
              <a:t>un </a:t>
            </a:r>
            <a:r>
              <a:rPr lang="es-ES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acuerdo </a:t>
            </a:r>
            <a:r>
              <a:rPr lang="es-E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	</a:t>
            </a:r>
            <a:r>
              <a:rPr lang="es-ES" dirty="0"/>
              <a:t>para el 	desarrollo de sus proyectos.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es-ES" dirty="0"/>
          </a:p>
          <a:p>
            <a:pPr algn="just">
              <a:buFont typeface="Wingdings" pitchFamily="2" charset="2"/>
              <a:buChar char="q"/>
              <a:defRPr/>
            </a:pPr>
            <a:r>
              <a:rPr lang="es-ES" dirty="0">
                <a:solidFill>
                  <a:srgbClr val="C00000"/>
                </a:solidFill>
              </a:rPr>
              <a:t> 	</a:t>
            </a:r>
            <a:r>
              <a:rPr lang="es-ES" dirty="0"/>
              <a:t>El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/>
              <a:t>conflicto es un proceso que se gestiona a través de la 	</a:t>
            </a:r>
            <a:r>
              <a:rPr lang="es-E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 intereses comunes y la colaboración de 	los actores.</a:t>
            </a:r>
          </a:p>
          <a:p>
            <a:pPr algn="just">
              <a:defRPr/>
            </a:pPr>
            <a:endParaRPr lang="es-ES" dirty="0"/>
          </a:p>
        </p:txBody>
      </p:sp>
      <p:sp>
        <p:nvSpPr>
          <p:cNvPr id="1605637" name="7 Rectángulo"/>
          <p:cNvSpPr>
            <a:spLocks noChangeArrowheads="1"/>
          </p:cNvSpPr>
          <p:nvPr/>
        </p:nvSpPr>
        <p:spPr bwMode="auto">
          <a:xfrm>
            <a:off x="395288" y="1125538"/>
            <a:ext cx="8353425" cy="5472112"/>
          </a:xfrm>
          <a:prstGeom prst="rect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just">
              <a:tabLst>
                <a:tab pos="533400" algn="l"/>
                <a:tab pos="1168400" algn="l"/>
              </a:tabLst>
            </a:pPr>
            <a:endParaRPr lang="es-P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3" name="2 Marcador de contenido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7704138" cy="3705225"/>
          </a:xfrm>
        </p:spPr>
        <p:txBody>
          <a:bodyPr/>
          <a:lstStyle/>
          <a:p>
            <a:pPr algn="just" eaLnBrk="1" hangingPunct="1">
              <a:buFontTx/>
              <a:buChar char="•"/>
            </a:pPr>
            <a:r>
              <a:rPr lang="es-PE" smtClean="0"/>
              <a:t>Constituir a la minería como instrumento de lucha contra la pobreza, agilizando la utilización de la “renta minera” en proyectos de desarrollo sostenible. </a:t>
            </a:r>
          </a:p>
          <a:p>
            <a:pPr algn="just" eaLnBrk="1" hangingPunct="1">
              <a:buFontTx/>
              <a:buChar char="•"/>
            </a:pPr>
            <a:r>
              <a:rPr lang="es-PE" smtClean="0"/>
              <a:t>Promoción a la inversión minera, incentivando los proyectos de exploración y explotación</a:t>
            </a:r>
          </a:p>
          <a:p>
            <a:pPr algn="just" eaLnBrk="1" hangingPunct="1">
              <a:buFontTx/>
              <a:buChar char="•"/>
            </a:pPr>
            <a:r>
              <a:rPr lang="es-PE" smtClean="0"/>
              <a:t>Mantener la competitividad del sector minero, en aspectos técnicos, legales, ambientales y tributarios.</a:t>
            </a:r>
          </a:p>
          <a:p>
            <a:pPr algn="just" eaLnBrk="1" hangingPunct="1">
              <a:buFontTx/>
              <a:buChar char="•"/>
            </a:pPr>
            <a:r>
              <a:rPr lang="es-PE" smtClean="0"/>
              <a:t>Mayor comunicación con las poblaciones, a fin de que entiendan los beneficios de la minería moderna.</a:t>
            </a:r>
          </a:p>
          <a:p>
            <a:pPr algn="just" eaLnBrk="1" hangingPunct="1">
              <a:buFontTx/>
              <a:buChar char="•"/>
            </a:pPr>
            <a:r>
              <a:rPr lang="es-PE" smtClean="0"/>
              <a:t>Remediación de los pasivos ambientales.</a:t>
            </a:r>
          </a:p>
          <a:p>
            <a:pPr algn="just" eaLnBrk="1" hangingPunct="1">
              <a:buFontTx/>
              <a:buChar char="•"/>
            </a:pPr>
            <a:r>
              <a:rPr lang="es-PE" smtClean="0"/>
              <a:t>Buscar una solución definitiva a la minería informal.</a:t>
            </a:r>
          </a:p>
          <a:p>
            <a:pPr algn="just" eaLnBrk="1" hangingPunct="1">
              <a:buFontTx/>
              <a:buChar char="•"/>
            </a:pPr>
            <a:r>
              <a:rPr lang="es-PE" smtClean="0"/>
              <a:t>Fortalecimiento de la gestión de los gobiernos regionales.</a:t>
            </a:r>
            <a:endParaRPr lang="es-E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388" y="476250"/>
            <a:ext cx="5329237" cy="36988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MINERA</a:t>
            </a:r>
          </a:p>
        </p:txBody>
      </p:sp>
      <p:sp>
        <p:nvSpPr>
          <p:cNvPr id="1595395" name="Rectangle 24"/>
          <p:cNvSpPr>
            <a:spLocks noChangeArrowheads="1"/>
          </p:cNvSpPr>
          <p:nvPr/>
        </p:nvSpPr>
        <p:spPr bwMode="auto">
          <a:xfrm>
            <a:off x="0" y="6367463"/>
            <a:ext cx="9144000" cy="490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1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4221163"/>
            <a:ext cx="7416800" cy="1143000"/>
          </a:xfrm>
        </p:spPr>
        <p:txBody>
          <a:bodyPr/>
          <a:lstStyle/>
          <a:p>
            <a:pPr eaLnBrk="1" hangingPunct="1"/>
            <a:r>
              <a:rPr lang="en-US" sz="3000" smtClean="0"/>
              <a:t>GRACIAS</a:t>
            </a:r>
            <a:br>
              <a:rPr lang="en-US" sz="3000" smtClean="0"/>
            </a:br>
            <a:r>
              <a:rPr lang="en-US" sz="2500" smtClean="0">
                <a:solidFill>
                  <a:schemeClr val="tx1"/>
                </a:solidFill>
              </a:rPr>
              <a:t>www.minem.gob.pe</a:t>
            </a:r>
          </a:p>
        </p:txBody>
      </p:sp>
      <p:pic>
        <p:nvPicPr>
          <p:cNvPr id="1617922" name="Picture 4" descr="MACHU PICCHU PARA EL MUN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144588"/>
            <a:ext cx="41036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23" name="Rectangle 24"/>
          <p:cNvSpPr>
            <a:spLocks noChangeArrowheads="1"/>
          </p:cNvSpPr>
          <p:nvPr/>
        </p:nvSpPr>
        <p:spPr bwMode="auto">
          <a:xfrm>
            <a:off x="0" y="6367463"/>
            <a:ext cx="9144000" cy="490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Índice</a:t>
            </a:r>
            <a:endParaRPr lang="en-US" sz="4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36226" name="Content Placeholder 2"/>
          <p:cNvSpPr>
            <a:spLocks noGrp="1"/>
          </p:cNvSpPr>
          <p:nvPr>
            <p:ph idx="1"/>
          </p:nvPr>
        </p:nvSpPr>
        <p:spPr>
          <a:xfrm>
            <a:off x="1357313" y="2387600"/>
            <a:ext cx="6886575" cy="3705225"/>
          </a:xfrm>
        </p:spPr>
        <p:txBody>
          <a:bodyPr/>
          <a:lstStyle/>
          <a:p>
            <a:pPr marL="457200" indent="-457200" eaLnBrk="1" hangingPunct="1">
              <a:buFont typeface="Arial Black" pitchFamily="34" charset="0"/>
              <a:buAutoNum type="arabicPeriod"/>
              <a:defRPr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Panorama del Sector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Minero</a:t>
            </a:r>
            <a:endParaRPr lang="en-US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Font typeface="Arial Black" pitchFamily="34" charset="0"/>
              <a:buAutoNum type="arabicPeriod"/>
              <a:defRPr/>
            </a:pPr>
            <a:endParaRPr lang="en-US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Font typeface="Arial Black" pitchFamily="34" charset="0"/>
              <a:buAutoNum type="arabicPeriod"/>
              <a:defRPr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Reflexiones</a:t>
            </a:r>
          </a:p>
          <a:p>
            <a:pPr marL="457200" indent="-457200" eaLnBrk="1" hangingPunct="1">
              <a:buFont typeface="Arial Black" pitchFamily="34" charset="0"/>
              <a:buAutoNum type="arabicPeriod"/>
              <a:defRPr/>
            </a:pPr>
            <a:endParaRPr lang="en-US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Font typeface="Arial Black" pitchFamily="34" charset="0"/>
              <a:buAutoNum type="arabicPeriod"/>
              <a:defRPr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Visión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  <a:endParaRPr lang="en-US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011" name="Rectangle 24"/>
          <p:cNvSpPr>
            <a:spLocks noChangeArrowheads="1"/>
          </p:cNvSpPr>
          <p:nvPr/>
        </p:nvSpPr>
        <p:spPr bwMode="auto">
          <a:xfrm>
            <a:off x="0" y="6367463"/>
            <a:ext cx="9144000" cy="490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s-MX" sz="200" b="0">
                <a:cs typeface="Arial" charset="0"/>
              </a:rPr>
              <a:t>                    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590274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230313" y="3813175"/>
          <a:ext cx="2395537" cy="854075"/>
        </p:xfrm>
        <a:graphic>
          <a:graphicData uri="http://schemas.openxmlformats.org/presentationml/2006/ole">
            <p:oleObj spid="_x0000_s1590274" name="Unknown" r:id="rId4" imgW="2996280" imgH="945000" progId="">
              <p:embed/>
            </p:oleObj>
          </a:graphicData>
        </a:graphic>
      </p:graphicFrame>
      <p:sp>
        <p:nvSpPr>
          <p:cNvPr id="1590277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graphicFrame>
        <p:nvGraphicFramePr>
          <p:cNvPr id="1590275" name="Object 7"/>
          <p:cNvGraphicFramePr>
            <a:graphicFrameLocks noChangeAspect="1"/>
          </p:cNvGraphicFramePr>
          <p:nvPr/>
        </p:nvGraphicFramePr>
        <p:xfrm>
          <a:off x="4248150" y="1462088"/>
          <a:ext cx="4940300" cy="1008062"/>
        </p:xfrm>
        <a:graphic>
          <a:graphicData uri="http://schemas.openxmlformats.org/presentationml/2006/ole">
            <p:oleObj spid="_x0000_s1590275" name="Unknown" r:id="rId5" imgW="2996280" imgH="945000" progId="">
              <p:embed/>
            </p:oleObj>
          </a:graphicData>
        </a:graphic>
      </p:graphicFrame>
      <p:sp>
        <p:nvSpPr>
          <p:cNvPr id="1590278" name="Rectangle 8" descr="Horizontal oscura"/>
          <p:cNvSpPr>
            <a:spLocks noChangeArrowheads="1"/>
          </p:cNvSpPr>
          <p:nvPr/>
        </p:nvSpPr>
        <p:spPr bwMode="auto">
          <a:xfrm>
            <a:off x="0" y="0"/>
            <a:ext cx="3995738" cy="6858000"/>
          </a:xfrm>
          <a:prstGeom prst="rect">
            <a:avLst/>
          </a:prstGeom>
          <a:pattFill prst="dkHorz">
            <a:fgClr>
              <a:srgbClr val="CBCBCB"/>
            </a:fgClr>
            <a:bgClr>
              <a:srgbClr val="FFFFFF"/>
            </a:bgClr>
          </a:pattFill>
          <a:ln w="9525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4284663" y="2420938"/>
            <a:ext cx="4859337" cy="954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s-PE" sz="2800" dirty="0">
                <a:solidFill>
                  <a:schemeClr val="bg2"/>
                </a:solidFill>
              </a:rPr>
              <a:t>PANORAMA DEL SECTOR MINERO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3" name="Rectangle 24"/>
          <p:cNvSpPr>
            <a:spLocks noChangeArrowheads="1"/>
          </p:cNvSpPr>
          <p:nvPr/>
        </p:nvSpPr>
        <p:spPr bwMode="auto">
          <a:xfrm>
            <a:off x="0" y="6367463"/>
            <a:ext cx="9144000" cy="490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</p:txBody>
      </p:sp>
      <p:sp>
        <p:nvSpPr>
          <p:cNvPr id="1610754" name="2 Marcador de contenido"/>
          <p:cNvSpPr>
            <a:spLocks noGrp="1"/>
          </p:cNvSpPr>
          <p:nvPr>
            <p:ph idx="1"/>
          </p:nvPr>
        </p:nvSpPr>
        <p:spPr>
          <a:xfrm>
            <a:off x="714375" y="1196975"/>
            <a:ext cx="7429500" cy="5232400"/>
          </a:xfrm>
        </p:spPr>
        <p:txBody>
          <a:bodyPr/>
          <a:lstStyle/>
          <a:p>
            <a:pPr marL="447675" indent="-447675" algn="just" eaLnBrk="1" hangingPunct="1">
              <a:spcBef>
                <a:spcPts val="800"/>
              </a:spcBef>
              <a:buFontTx/>
              <a:buChar char="•"/>
            </a:pPr>
            <a:r>
              <a:rPr lang="es-ES" sz="1800" smtClean="0"/>
              <a:t>El sector minero es el principal contribuyente en cuanto a impuestos y contribuciones sobre la renta y uno de los principales en cuanto a la recaudación fiscal total </a:t>
            </a:r>
            <a:r>
              <a:rPr lang="es-ES" sz="1200" smtClean="0"/>
              <a:t>(1)</a:t>
            </a:r>
            <a:endParaRPr lang="es-ES" sz="1800" smtClean="0"/>
          </a:p>
          <a:p>
            <a:pPr marL="447675" indent="-447675" algn="just" eaLnBrk="1" hangingPunct="1">
              <a:spcBef>
                <a:spcPts val="800"/>
              </a:spcBef>
              <a:buFontTx/>
              <a:buChar char="•"/>
            </a:pPr>
            <a:r>
              <a:rPr lang="es-PE" sz="1800" smtClean="0"/>
              <a:t>El Impuesto a la Renta de Tercera Categoría de la Minería puede representar para el Perú más del 50% del monto recaudado (2007- 55%).</a:t>
            </a:r>
          </a:p>
          <a:p>
            <a:pPr marL="447675" indent="-447675" algn="just" eaLnBrk="1" hangingPunct="1">
              <a:spcBef>
                <a:spcPts val="800"/>
              </a:spcBef>
              <a:buFontTx/>
              <a:buChar char="•"/>
            </a:pPr>
            <a:r>
              <a:rPr lang="es-PE" sz="1800" smtClean="0"/>
              <a:t>Las exportaciones mineras, representan en promedio más del 60% de las exportaciones totales del país.</a:t>
            </a:r>
          </a:p>
          <a:p>
            <a:pPr marL="447675" indent="-447675" algn="just" eaLnBrk="1" hangingPunct="1">
              <a:spcBef>
                <a:spcPts val="800"/>
              </a:spcBef>
              <a:buFontTx/>
              <a:buChar char="•"/>
            </a:pPr>
            <a:r>
              <a:rPr lang="es-PE" sz="1800" smtClean="0"/>
              <a:t>Las exportaciones mineras han crecido 7 veces en los últimos 10 años. </a:t>
            </a:r>
          </a:p>
          <a:p>
            <a:pPr marL="447675" indent="-447675" algn="just" eaLnBrk="1" hangingPunct="1">
              <a:spcBef>
                <a:spcPts val="800"/>
              </a:spcBef>
              <a:buFontTx/>
              <a:buChar char="•"/>
            </a:pPr>
            <a:r>
              <a:rPr lang="es-PE" sz="1800" smtClean="0"/>
              <a:t>El PBI minero representa el  5.2% del PBI real nacional (2010).</a:t>
            </a:r>
          </a:p>
          <a:p>
            <a:pPr marL="447675" indent="-447675" algn="just" eaLnBrk="1" hangingPunct="1">
              <a:spcBef>
                <a:spcPts val="800"/>
              </a:spcBef>
              <a:buFontTx/>
              <a:buChar char="•"/>
            </a:pPr>
            <a:r>
              <a:rPr lang="es-PE" sz="1800" smtClean="0"/>
              <a:t>Adicionalmente, la minería dinamiza la economía nacional por su generación de empleo directo e indirecto, y por las compras a otros sectores de la economía.</a:t>
            </a:r>
          </a:p>
          <a:p>
            <a:pPr marL="447675" indent="-447675" algn="just" eaLnBrk="1" hangingPunct="1">
              <a:spcBef>
                <a:spcPts val="800"/>
              </a:spcBef>
              <a:buFontTx/>
              <a:buChar char="•"/>
            </a:pPr>
            <a:r>
              <a:rPr lang="es-PE" sz="1800" smtClean="0"/>
              <a:t>La minería contribuye a las localidades donde está ubicada, con programas de desarrollo sostenible, fideicomisos sociales y aportes voluntarios.</a:t>
            </a:r>
          </a:p>
          <a:p>
            <a:pPr marL="447675" indent="-447675" eaLnBrk="1" hangingPunct="1">
              <a:spcBef>
                <a:spcPts val="800"/>
              </a:spcBef>
              <a:buFontTx/>
              <a:buChar char="•"/>
            </a:pPr>
            <a:endParaRPr lang="es-PE" sz="1800" smtClean="0"/>
          </a:p>
          <a:p>
            <a:pPr marL="447675" indent="-447675" eaLnBrk="1" hangingPunct="1">
              <a:spcBef>
                <a:spcPts val="800"/>
              </a:spcBef>
              <a:buFontTx/>
              <a:buChar char="•"/>
            </a:pPr>
            <a:endParaRPr lang="es-PE" sz="1800" smtClean="0"/>
          </a:p>
          <a:p>
            <a:pPr marL="447675" indent="-447675" eaLnBrk="1" hangingPunct="1">
              <a:spcBef>
                <a:spcPts val="800"/>
              </a:spcBef>
              <a:buFontTx/>
              <a:buChar char="•"/>
            </a:pPr>
            <a:endParaRPr lang="es-ES" sz="1800" smtClean="0"/>
          </a:p>
        </p:txBody>
      </p:sp>
      <p:sp>
        <p:nvSpPr>
          <p:cNvPr id="1610755" name="3 Rectángulo"/>
          <p:cNvSpPr>
            <a:spLocks noChangeArrowheads="1"/>
          </p:cNvSpPr>
          <p:nvPr/>
        </p:nvSpPr>
        <p:spPr bwMode="auto">
          <a:xfrm>
            <a:off x="142875" y="6572250"/>
            <a:ext cx="7429500" cy="2857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just">
              <a:tabLst>
                <a:tab pos="533400" algn="l"/>
                <a:tab pos="1168400" algn="l"/>
              </a:tabLst>
            </a:pPr>
            <a:r>
              <a:rPr lang="es-PE" sz="1000">
                <a:solidFill>
                  <a:schemeClr val="tx1"/>
                </a:solidFill>
              </a:rPr>
              <a:t>(1) La Tributación Minera en el Perú: Contribución, Carga Tributaria y Fundamentos Conceptuales. IPE. Enero 2011</a:t>
            </a:r>
            <a:endParaRPr lang="es-ES" sz="1000">
              <a:solidFill>
                <a:schemeClr val="tx1"/>
              </a:solidFill>
            </a:endParaRPr>
          </a:p>
        </p:txBody>
      </p:sp>
      <p:sp>
        <p:nvSpPr>
          <p:cNvPr id="1610756" name="4 CuadroTexto"/>
          <p:cNvSpPr txBox="1">
            <a:spLocks noChangeArrowheads="1"/>
          </p:cNvSpPr>
          <p:nvPr/>
        </p:nvSpPr>
        <p:spPr bwMode="auto">
          <a:xfrm>
            <a:off x="1285875" y="6429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endParaRPr lang="es-PE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5329237" cy="646112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MINERÍA: IMPORTANCIA ECONÓMICA EN EL PERÚ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5" name="Rectangle 24"/>
          <p:cNvSpPr>
            <a:spLocks noChangeArrowheads="1"/>
          </p:cNvSpPr>
          <p:nvPr/>
        </p:nvSpPr>
        <p:spPr bwMode="auto">
          <a:xfrm>
            <a:off x="0" y="6367463"/>
            <a:ext cx="9144000" cy="490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</p:txBody>
      </p:sp>
      <p:sp>
        <p:nvSpPr>
          <p:cNvPr id="1593346" name="2 Marcador de contenido"/>
          <p:cNvSpPr>
            <a:spLocks noGrp="1"/>
          </p:cNvSpPr>
          <p:nvPr>
            <p:ph idx="4294967295"/>
          </p:nvPr>
        </p:nvSpPr>
        <p:spPr>
          <a:xfrm>
            <a:off x="755650" y="981075"/>
            <a:ext cx="8034338" cy="5232400"/>
          </a:xfrm>
        </p:spPr>
        <p:txBody>
          <a:bodyPr/>
          <a:lstStyle/>
          <a:p>
            <a:pPr marL="447675" indent="-447675" algn="just" eaLnBrk="1" hangingPunct="1">
              <a:spcBef>
                <a:spcPts val="800"/>
              </a:spcBef>
              <a:buFontTx/>
              <a:buChar char="•"/>
            </a:pPr>
            <a:endParaRPr lang="es-ES" sz="2000" smtClean="0"/>
          </a:p>
          <a:p>
            <a:pPr marL="447675" indent="-447675" algn="just" eaLnBrk="1" hangingPunct="1">
              <a:spcBef>
                <a:spcPts val="800"/>
              </a:spcBef>
              <a:buFontTx/>
              <a:buChar char="•"/>
            </a:pPr>
            <a:r>
              <a:rPr lang="es-ES" sz="2000" smtClean="0"/>
              <a:t>Gran potencial minero: 10% de las reservas mundiales de cobre; 13% de las reservas mundiales de plata; 8% de las reservas mundiales de zinc; 4% de las reservas mundiales de oro</a:t>
            </a:r>
          </a:p>
          <a:p>
            <a:pPr marL="447675" indent="-447675" algn="just" eaLnBrk="1" hangingPunct="1">
              <a:spcBef>
                <a:spcPts val="800"/>
              </a:spcBef>
              <a:buFontTx/>
              <a:buChar char="•"/>
            </a:pPr>
            <a:r>
              <a:rPr lang="es-ES" sz="2000" smtClean="0"/>
              <a:t>Gran actividad exploratoria, Perú fue el tercer destino mundial de exploraciones en el año 2009.</a:t>
            </a:r>
          </a:p>
          <a:p>
            <a:pPr marL="447675" indent="-447675" algn="just" eaLnBrk="1" hangingPunct="1">
              <a:spcBef>
                <a:spcPts val="800"/>
              </a:spcBef>
              <a:buFontTx/>
              <a:buChar char="•"/>
            </a:pPr>
            <a:r>
              <a:rPr lang="es-ES" sz="2000" smtClean="0"/>
              <a:t>Economía estabilizada, con indicadores macroeconómicos sanos, y crecimiento sostenido, que han merecido que el Perú sea calificado con “grado de inversión” por las calificadoras de riesgo Moody’s, Fitch y Standard and Poor’s.</a:t>
            </a:r>
          </a:p>
          <a:p>
            <a:pPr marL="447675" indent="-447675" algn="just" eaLnBrk="1" hangingPunct="1">
              <a:spcBef>
                <a:spcPts val="800"/>
              </a:spcBef>
              <a:buFontTx/>
              <a:buChar char="•"/>
            </a:pPr>
            <a:r>
              <a:rPr lang="es-ES" sz="2000" smtClean="0"/>
              <a:t>Estabilidad jurídica y tributaria para el inversionista.</a:t>
            </a:r>
          </a:p>
          <a:p>
            <a:pPr marL="447675" indent="-447675" algn="just" eaLnBrk="1" hangingPunct="1">
              <a:spcBef>
                <a:spcPts val="800"/>
              </a:spcBef>
              <a:buFontTx/>
              <a:buChar char="•"/>
            </a:pPr>
            <a:r>
              <a:rPr lang="es-ES" sz="2000" smtClean="0"/>
              <a:t>Legislación minera y tributación competitiva</a:t>
            </a:r>
          </a:p>
          <a:p>
            <a:pPr marL="447675" indent="-447675" algn="just" eaLnBrk="1" hangingPunct="1">
              <a:spcBef>
                <a:spcPts val="800"/>
              </a:spcBef>
              <a:buFontTx/>
              <a:buChar char="•"/>
            </a:pPr>
            <a:r>
              <a:rPr lang="es-ES" sz="2000" smtClean="0"/>
              <a:t>Ubicación estratégica y de fácil acceso a los mercados mundiales, habiendo firmado el Perú diversos tratados de libre comercio.</a:t>
            </a:r>
          </a:p>
          <a:p>
            <a:pPr marL="447675" indent="-447675" eaLnBrk="1" hangingPunct="1">
              <a:spcBef>
                <a:spcPts val="800"/>
              </a:spcBef>
              <a:buFontTx/>
              <a:buChar char="•"/>
            </a:pPr>
            <a:endParaRPr lang="es-ES" sz="1800" smtClean="0"/>
          </a:p>
        </p:txBody>
      </p:sp>
      <p:sp>
        <p:nvSpPr>
          <p:cNvPr id="1593347" name="3 Rectángulo"/>
          <p:cNvSpPr>
            <a:spLocks noChangeArrowheads="1"/>
          </p:cNvSpPr>
          <p:nvPr/>
        </p:nvSpPr>
        <p:spPr bwMode="auto">
          <a:xfrm>
            <a:off x="0" y="6572250"/>
            <a:ext cx="7429500" cy="2857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just">
              <a:tabLst>
                <a:tab pos="533400" algn="l"/>
                <a:tab pos="1168400" algn="l"/>
              </a:tabLst>
            </a:pPr>
            <a:r>
              <a:rPr lang="es-PE" sz="1000">
                <a:solidFill>
                  <a:schemeClr val="tx1"/>
                </a:solidFill>
              </a:rPr>
              <a:t>(1) La Tributación Minera en el Perú: Contribución, Carga Tributaria y Fundamentos Conceptuales. IPE. Enero 2011</a:t>
            </a:r>
            <a:endParaRPr lang="es-ES" sz="1000">
              <a:solidFill>
                <a:schemeClr val="tx1"/>
              </a:solidFill>
            </a:endParaRPr>
          </a:p>
        </p:txBody>
      </p:sp>
      <p:sp>
        <p:nvSpPr>
          <p:cNvPr id="1593348" name="4 CuadroTexto"/>
          <p:cNvSpPr txBox="1">
            <a:spLocks noChangeArrowheads="1"/>
          </p:cNvSpPr>
          <p:nvPr/>
        </p:nvSpPr>
        <p:spPr bwMode="auto">
          <a:xfrm>
            <a:off x="1285875" y="6429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endParaRPr lang="es-PE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5329237" cy="646112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PERÚ: PAÍS ATRACTIVO PARA LA INVERSIÓN MINERA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69" name="2 Marcador de contenido"/>
          <p:cNvSpPr>
            <a:spLocks noGrp="1"/>
          </p:cNvSpPr>
          <p:nvPr>
            <p:ph idx="1"/>
          </p:nvPr>
        </p:nvSpPr>
        <p:spPr>
          <a:xfrm>
            <a:off x="395288" y="1125538"/>
            <a:ext cx="8320087" cy="3705225"/>
          </a:xfrm>
        </p:spPr>
        <p:txBody>
          <a:bodyPr/>
          <a:lstStyle/>
          <a:p>
            <a:pPr algn="just" eaLnBrk="1" hangingPunct="1">
              <a:buFontTx/>
              <a:buChar char="•"/>
            </a:pPr>
            <a:r>
              <a:rPr lang="es-PE" smtClean="0"/>
              <a:t>Productor importante a nivel mundial: 1er productor mundial de plata; 2do productor mundial de cobre y zinc; 3er productor mundial de estaño; 4to productor mundial de plomo; 6to productor mundial de oro.</a:t>
            </a:r>
          </a:p>
          <a:p>
            <a:pPr algn="just" eaLnBrk="1" hangingPunct="1">
              <a:buFontTx/>
              <a:buChar char="•"/>
            </a:pPr>
            <a:r>
              <a:rPr lang="es-PE" smtClean="0"/>
              <a:t>Los productos mineros se exportan a todo el mundo (China, Suiza, Canadá, USA, Japón, Alemania, Italia, Corea del Sur, etc.)</a:t>
            </a:r>
          </a:p>
          <a:p>
            <a:pPr algn="just" eaLnBrk="1" hangingPunct="1">
              <a:buFontTx/>
              <a:buChar char="•"/>
            </a:pPr>
            <a:r>
              <a:rPr lang="es-PE" smtClean="0"/>
              <a:t>Presencia en el Perú de  las principales empresas  líderes en minería, ya sea realizando actividades de exploración o explotación. En exploración más de 100 compañías, y en producción 398 unidades mineras.</a:t>
            </a:r>
          </a:p>
          <a:p>
            <a:pPr algn="just" eaLnBrk="1" hangingPunct="1">
              <a:buFontTx/>
              <a:buChar char="•"/>
            </a:pPr>
            <a:r>
              <a:rPr lang="es-PE" smtClean="0"/>
              <a:t>En el Perú se desarrolla una minería moderna, con responsabilidad social y ambiental.   </a:t>
            </a:r>
          </a:p>
        </p:txBody>
      </p:sp>
      <p:sp>
        <p:nvSpPr>
          <p:cNvPr id="1594370" name="Rectangle 24"/>
          <p:cNvSpPr>
            <a:spLocks noChangeArrowheads="1"/>
          </p:cNvSpPr>
          <p:nvPr/>
        </p:nvSpPr>
        <p:spPr bwMode="auto">
          <a:xfrm>
            <a:off x="0" y="6367463"/>
            <a:ext cx="9144000" cy="490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5329237" cy="646112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MINERÍA PERUANA EN EL CONTEXTO  MUNDIAL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7" name="Rectangle 24"/>
          <p:cNvSpPr>
            <a:spLocks noChangeArrowheads="1"/>
          </p:cNvSpPr>
          <p:nvPr/>
        </p:nvSpPr>
        <p:spPr bwMode="auto">
          <a:xfrm>
            <a:off x="0" y="6367463"/>
            <a:ext cx="9144000" cy="490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</p:txBody>
      </p:sp>
      <p:sp>
        <p:nvSpPr>
          <p:cNvPr id="1533954" name="Rectangle 2"/>
          <p:cNvSpPr>
            <a:spLocks noChangeArrowheads="1"/>
          </p:cNvSpPr>
          <p:nvPr/>
        </p:nvSpPr>
        <p:spPr bwMode="auto">
          <a:xfrm>
            <a:off x="166688" y="3619500"/>
            <a:ext cx="8785225" cy="2625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3F3F3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rgbClr val="F3F3F3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defRPr/>
            </a:pPr>
            <a:endParaRPr lang="es-PE"/>
          </a:p>
        </p:txBody>
      </p:sp>
      <p:sp>
        <p:nvSpPr>
          <p:cNvPr id="1596419" name="Rectangle 3"/>
          <p:cNvSpPr>
            <a:spLocks noChangeArrowheads="1"/>
          </p:cNvSpPr>
          <p:nvPr/>
        </p:nvSpPr>
        <p:spPr bwMode="auto">
          <a:xfrm>
            <a:off x="179388" y="3001963"/>
            <a:ext cx="8785225" cy="582612"/>
          </a:xfrm>
          <a:prstGeom prst="rect">
            <a:avLst/>
          </a:prstGeom>
          <a:solidFill>
            <a:srgbClr val="CC3300"/>
          </a:solidFill>
          <a:ln w="9525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s-PE"/>
          </a:p>
        </p:txBody>
      </p:sp>
      <p:sp>
        <p:nvSpPr>
          <p:cNvPr id="1596420" name="Rectangle 5"/>
          <p:cNvSpPr>
            <a:spLocks noChangeArrowheads="1"/>
          </p:cNvSpPr>
          <p:nvPr/>
        </p:nvSpPr>
        <p:spPr bwMode="auto">
          <a:xfrm>
            <a:off x="158750" y="6245225"/>
            <a:ext cx="8785225" cy="69850"/>
          </a:xfrm>
          <a:prstGeom prst="rect">
            <a:avLst/>
          </a:prstGeom>
          <a:solidFill>
            <a:srgbClr val="CC3300"/>
          </a:solidFill>
          <a:ln w="9525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s-PE"/>
          </a:p>
        </p:txBody>
      </p:sp>
      <p:sp>
        <p:nvSpPr>
          <p:cNvPr id="1533958" name="Rectangle 12"/>
          <p:cNvSpPr>
            <a:spLocks noChangeArrowheads="1"/>
          </p:cNvSpPr>
          <p:nvPr/>
        </p:nvSpPr>
        <p:spPr bwMode="auto">
          <a:xfrm>
            <a:off x="179388" y="1052513"/>
            <a:ext cx="68405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manejo responsable de su economía, ha permitido al Perú experimentar un crecimiento sostenido durante los últimos 10 años. </a:t>
            </a:r>
          </a:p>
          <a:p>
            <a:pPr algn="just">
              <a:lnSpc>
                <a:spcPct val="90000"/>
              </a:lnSpc>
              <a:defRPr/>
            </a:pPr>
            <a:endPara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defRPr/>
            </a:pP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actividad minera continúa liderando el ingreso de divisas por exportaciones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96422" name="Picture 7" descr="Depositos_mas_rentab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052513"/>
            <a:ext cx="18684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96423" name="Group 8"/>
          <p:cNvGrpSpPr>
            <a:grpSpLocks noChangeAspect="1"/>
          </p:cNvGrpSpPr>
          <p:nvPr/>
        </p:nvGrpSpPr>
        <p:grpSpPr bwMode="auto">
          <a:xfrm>
            <a:off x="311150" y="3006725"/>
            <a:ext cx="8653463" cy="3230563"/>
            <a:chOff x="196" y="1754"/>
            <a:chExt cx="5451" cy="2035"/>
          </a:xfrm>
        </p:grpSpPr>
        <p:sp>
          <p:nvSpPr>
            <p:cNvPr id="1596426" name="AutoShape 9"/>
            <p:cNvSpPr>
              <a:spLocks noChangeAspect="1" noChangeArrowheads="1" noTextEdit="1"/>
            </p:cNvSpPr>
            <p:nvPr/>
          </p:nvSpPr>
          <p:spPr bwMode="auto">
            <a:xfrm>
              <a:off x="196" y="1754"/>
              <a:ext cx="5443" cy="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427" name="Rectangle 10"/>
            <p:cNvSpPr>
              <a:spLocks noChangeArrowheads="1"/>
            </p:cNvSpPr>
            <p:nvPr/>
          </p:nvSpPr>
          <p:spPr bwMode="auto">
            <a:xfrm>
              <a:off x="2779" y="1948"/>
              <a:ext cx="2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>
                  <a:solidFill>
                    <a:srgbClr val="FFFFFF"/>
                  </a:solidFill>
                </a:rPr>
                <a:t>2006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28" name="Rectangle 11"/>
            <p:cNvSpPr>
              <a:spLocks noChangeArrowheads="1"/>
            </p:cNvSpPr>
            <p:nvPr/>
          </p:nvSpPr>
          <p:spPr bwMode="auto">
            <a:xfrm>
              <a:off x="3390" y="1937"/>
              <a:ext cx="2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>
                  <a:solidFill>
                    <a:srgbClr val="FFFFFF"/>
                  </a:solidFill>
                </a:rPr>
                <a:t>2007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29" name="Rectangle 12"/>
            <p:cNvSpPr>
              <a:spLocks noChangeArrowheads="1"/>
            </p:cNvSpPr>
            <p:nvPr/>
          </p:nvSpPr>
          <p:spPr bwMode="auto">
            <a:xfrm>
              <a:off x="4002" y="1937"/>
              <a:ext cx="2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>
                  <a:solidFill>
                    <a:srgbClr val="FFFFFF"/>
                  </a:solidFill>
                </a:rPr>
                <a:t>2008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30" name="Rectangle 13"/>
            <p:cNvSpPr>
              <a:spLocks noChangeArrowheads="1"/>
            </p:cNvSpPr>
            <p:nvPr/>
          </p:nvSpPr>
          <p:spPr bwMode="auto">
            <a:xfrm>
              <a:off x="4613" y="1937"/>
              <a:ext cx="2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>
                  <a:solidFill>
                    <a:srgbClr val="FFFFFF"/>
                  </a:solidFill>
                </a:rPr>
                <a:t>2009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31" name="Rectangle 14"/>
            <p:cNvSpPr>
              <a:spLocks noChangeArrowheads="1"/>
            </p:cNvSpPr>
            <p:nvPr/>
          </p:nvSpPr>
          <p:spPr bwMode="auto">
            <a:xfrm>
              <a:off x="5200" y="1937"/>
              <a:ext cx="3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>
                  <a:solidFill>
                    <a:srgbClr val="FFFFFF"/>
                  </a:solidFill>
                </a:rPr>
                <a:t>2010*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32" name="Rectangle 15"/>
            <p:cNvSpPr>
              <a:spLocks noChangeArrowheads="1"/>
            </p:cNvSpPr>
            <p:nvPr/>
          </p:nvSpPr>
          <p:spPr bwMode="auto">
            <a:xfrm>
              <a:off x="258" y="2158"/>
              <a:ext cx="9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PBI (var. %  real)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33" name="Rectangle 16"/>
            <p:cNvSpPr>
              <a:spLocks noChangeArrowheads="1"/>
            </p:cNvSpPr>
            <p:nvPr/>
          </p:nvSpPr>
          <p:spPr bwMode="auto">
            <a:xfrm>
              <a:off x="2772" y="2158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7.7%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34" name="Rectangle 17"/>
            <p:cNvSpPr>
              <a:spLocks noChangeArrowheads="1"/>
            </p:cNvSpPr>
            <p:nvPr/>
          </p:nvSpPr>
          <p:spPr bwMode="auto">
            <a:xfrm>
              <a:off x="3384" y="2158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8.9%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35" name="Rectangle 18"/>
            <p:cNvSpPr>
              <a:spLocks noChangeArrowheads="1"/>
            </p:cNvSpPr>
            <p:nvPr/>
          </p:nvSpPr>
          <p:spPr bwMode="auto">
            <a:xfrm>
              <a:off x="3996" y="2158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9.8%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36" name="Rectangle 19"/>
            <p:cNvSpPr>
              <a:spLocks noChangeArrowheads="1"/>
            </p:cNvSpPr>
            <p:nvPr/>
          </p:nvSpPr>
          <p:spPr bwMode="auto">
            <a:xfrm>
              <a:off x="4607" y="2158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0.9%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37" name="Rectangle 20"/>
            <p:cNvSpPr>
              <a:spLocks noChangeArrowheads="1"/>
            </p:cNvSpPr>
            <p:nvPr/>
          </p:nvSpPr>
          <p:spPr bwMode="auto">
            <a:xfrm>
              <a:off x="5219" y="2158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8.8%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38" name="Rectangle 21"/>
            <p:cNvSpPr>
              <a:spLocks noChangeArrowheads="1"/>
            </p:cNvSpPr>
            <p:nvPr/>
          </p:nvSpPr>
          <p:spPr bwMode="auto">
            <a:xfrm>
              <a:off x="260" y="2397"/>
              <a:ext cx="13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PBI Minero (var. % real)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39" name="Rectangle 22"/>
            <p:cNvSpPr>
              <a:spLocks noChangeArrowheads="1"/>
            </p:cNvSpPr>
            <p:nvPr/>
          </p:nvSpPr>
          <p:spPr bwMode="auto">
            <a:xfrm>
              <a:off x="2772" y="239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1.1%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40" name="Rectangle 23"/>
            <p:cNvSpPr>
              <a:spLocks noChangeArrowheads="1"/>
            </p:cNvSpPr>
            <p:nvPr/>
          </p:nvSpPr>
          <p:spPr bwMode="auto">
            <a:xfrm>
              <a:off x="3384" y="239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1.7%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41" name="Rectangle 24"/>
            <p:cNvSpPr>
              <a:spLocks noChangeArrowheads="1"/>
            </p:cNvSpPr>
            <p:nvPr/>
          </p:nvSpPr>
          <p:spPr bwMode="auto">
            <a:xfrm>
              <a:off x="3996" y="239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7.3%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42" name="Rectangle 25"/>
            <p:cNvSpPr>
              <a:spLocks noChangeArrowheads="1"/>
            </p:cNvSpPr>
            <p:nvPr/>
          </p:nvSpPr>
          <p:spPr bwMode="auto">
            <a:xfrm>
              <a:off x="4587" y="2397"/>
              <a:ext cx="3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-1.4%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43" name="Rectangle 26"/>
            <p:cNvSpPr>
              <a:spLocks noChangeArrowheads="1"/>
            </p:cNvSpPr>
            <p:nvPr/>
          </p:nvSpPr>
          <p:spPr bwMode="auto">
            <a:xfrm>
              <a:off x="5199" y="2397"/>
              <a:ext cx="3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-4.9%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44" name="Rectangle 27"/>
            <p:cNvSpPr>
              <a:spLocks noChangeArrowheads="1"/>
            </p:cNvSpPr>
            <p:nvPr/>
          </p:nvSpPr>
          <p:spPr bwMode="auto">
            <a:xfrm>
              <a:off x="259" y="2637"/>
              <a:ext cx="10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Inflación (Var. IPC)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45" name="Rectangle 28"/>
            <p:cNvSpPr>
              <a:spLocks noChangeArrowheads="1"/>
            </p:cNvSpPr>
            <p:nvPr/>
          </p:nvSpPr>
          <p:spPr bwMode="auto">
            <a:xfrm>
              <a:off x="2772" y="263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1.1%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46" name="Rectangle 29"/>
            <p:cNvSpPr>
              <a:spLocks noChangeArrowheads="1"/>
            </p:cNvSpPr>
            <p:nvPr/>
          </p:nvSpPr>
          <p:spPr bwMode="auto">
            <a:xfrm>
              <a:off x="3384" y="263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3.9%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47" name="Rectangle 30"/>
            <p:cNvSpPr>
              <a:spLocks noChangeArrowheads="1"/>
            </p:cNvSpPr>
            <p:nvPr/>
          </p:nvSpPr>
          <p:spPr bwMode="auto">
            <a:xfrm>
              <a:off x="3996" y="263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6.7%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48" name="Rectangle 31"/>
            <p:cNvSpPr>
              <a:spLocks noChangeArrowheads="1"/>
            </p:cNvSpPr>
            <p:nvPr/>
          </p:nvSpPr>
          <p:spPr bwMode="auto">
            <a:xfrm>
              <a:off x="4607" y="263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0.2%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49" name="Rectangle 32"/>
            <p:cNvSpPr>
              <a:spLocks noChangeArrowheads="1"/>
            </p:cNvSpPr>
            <p:nvPr/>
          </p:nvSpPr>
          <p:spPr bwMode="auto">
            <a:xfrm>
              <a:off x="5219" y="2637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0.2%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50" name="Rectangle 33"/>
            <p:cNvSpPr>
              <a:spLocks noChangeArrowheads="1"/>
            </p:cNvSpPr>
            <p:nvPr/>
          </p:nvSpPr>
          <p:spPr bwMode="auto">
            <a:xfrm>
              <a:off x="264" y="2876"/>
              <a:ext cx="223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Tipo de Cambio Promedio (S/.por U$S)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51" name="Rectangle 34"/>
            <p:cNvSpPr>
              <a:spLocks noChangeArrowheads="1"/>
            </p:cNvSpPr>
            <p:nvPr/>
          </p:nvSpPr>
          <p:spPr bwMode="auto">
            <a:xfrm>
              <a:off x="2794" y="2876"/>
              <a:ext cx="2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3.27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52" name="Rectangle 35"/>
            <p:cNvSpPr>
              <a:spLocks noChangeArrowheads="1"/>
            </p:cNvSpPr>
            <p:nvPr/>
          </p:nvSpPr>
          <p:spPr bwMode="auto">
            <a:xfrm>
              <a:off x="3406" y="2876"/>
              <a:ext cx="2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3.13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53" name="Rectangle 36"/>
            <p:cNvSpPr>
              <a:spLocks noChangeArrowheads="1"/>
            </p:cNvSpPr>
            <p:nvPr/>
          </p:nvSpPr>
          <p:spPr bwMode="auto">
            <a:xfrm>
              <a:off x="4018" y="2876"/>
              <a:ext cx="2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2.92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54" name="Rectangle 37"/>
            <p:cNvSpPr>
              <a:spLocks noChangeArrowheads="1"/>
            </p:cNvSpPr>
            <p:nvPr/>
          </p:nvSpPr>
          <p:spPr bwMode="auto">
            <a:xfrm>
              <a:off x="4629" y="2876"/>
              <a:ext cx="2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3.01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55" name="Rectangle 38"/>
            <p:cNvSpPr>
              <a:spLocks noChangeArrowheads="1"/>
            </p:cNvSpPr>
            <p:nvPr/>
          </p:nvSpPr>
          <p:spPr bwMode="auto">
            <a:xfrm>
              <a:off x="5242" y="2876"/>
              <a:ext cx="2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2.83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56" name="Rectangle 39"/>
            <p:cNvSpPr>
              <a:spLocks noChangeArrowheads="1"/>
            </p:cNvSpPr>
            <p:nvPr/>
          </p:nvSpPr>
          <p:spPr bwMode="auto">
            <a:xfrm>
              <a:off x="260" y="3116"/>
              <a:ext cx="143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Exportaciones (US$MM) 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57" name="Rectangle 40"/>
            <p:cNvSpPr>
              <a:spLocks noChangeArrowheads="1"/>
            </p:cNvSpPr>
            <p:nvPr/>
          </p:nvSpPr>
          <p:spPr bwMode="auto">
            <a:xfrm>
              <a:off x="2726" y="3116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23,830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58" name="Rectangle 41"/>
            <p:cNvSpPr>
              <a:spLocks noChangeArrowheads="1"/>
            </p:cNvSpPr>
            <p:nvPr/>
          </p:nvSpPr>
          <p:spPr bwMode="auto">
            <a:xfrm>
              <a:off x="3337" y="3116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27,882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59" name="Rectangle 42"/>
            <p:cNvSpPr>
              <a:spLocks noChangeArrowheads="1"/>
            </p:cNvSpPr>
            <p:nvPr/>
          </p:nvSpPr>
          <p:spPr bwMode="auto">
            <a:xfrm>
              <a:off x="3949" y="3116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31,529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60" name="Rectangle 43"/>
            <p:cNvSpPr>
              <a:spLocks noChangeArrowheads="1"/>
            </p:cNvSpPr>
            <p:nvPr/>
          </p:nvSpPr>
          <p:spPr bwMode="auto">
            <a:xfrm>
              <a:off x="4560" y="3116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26,885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61" name="Rectangle 44"/>
            <p:cNvSpPr>
              <a:spLocks noChangeArrowheads="1"/>
            </p:cNvSpPr>
            <p:nvPr/>
          </p:nvSpPr>
          <p:spPr bwMode="auto">
            <a:xfrm>
              <a:off x="5174" y="3116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35,565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33997" name="Rectangle 45"/>
            <p:cNvSpPr>
              <a:spLocks noChangeArrowheads="1"/>
            </p:cNvSpPr>
            <p:nvPr/>
          </p:nvSpPr>
          <p:spPr bwMode="auto">
            <a:xfrm>
              <a:off x="263" y="3355"/>
              <a:ext cx="5384" cy="1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s-ES" sz="1600" b="0" dirty="0">
                  <a:solidFill>
                    <a:srgbClr val="000000"/>
                  </a:solidFill>
                </a:rPr>
                <a:t>Exportaciones Mineras (US$MM)</a:t>
              </a:r>
              <a:endParaRPr lang="es-ES" sz="2000" dirty="0">
                <a:solidFill>
                  <a:schemeClr val="bg1"/>
                </a:solidFill>
              </a:endParaRPr>
            </a:p>
          </p:txBody>
        </p:sp>
        <p:sp>
          <p:nvSpPr>
            <p:cNvPr id="1596463" name="Rectangle 46"/>
            <p:cNvSpPr>
              <a:spLocks noChangeArrowheads="1"/>
            </p:cNvSpPr>
            <p:nvPr/>
          </p:nvSpPr>
          <p:spPr bwMode="auto">
            <a:xfrm>
              <a:off x="2726" y="3355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14,735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64" name="Rectangle 47"/>
            <p:cNvSpPr>
              <a:spLocks noChangeArrowheads="1"/>
            </p:cNvSpPr>
            <p:nvPr/>
          </p:nvSpPr>
          <p:spPr bwMode="auto">
            <a:xfrm>
              <a:off x="3337" y="3355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17,238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65" name="Rectangle 48"/>
            <p:cNvSpPr>
              <a:spLocks noChangeArrowheads="1"/>
            </p:cNvSpPr>
            <p:nvPr/>
          </p:nvSpPr>
          <p:spPr bwMode="auto">
            <a:xfrm>
              <a:off x="3949" y="3355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18,657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66" name="Rectangle 49"/>
            <p:cNvSpPr>
              <a:spLocks noChangeArrowheads="1"/>
            </p:cNvSpPr>
            <p:nvPr/>
          </p:nvSpPr>
          <p:spPr bwMode="auto">
            <a:xfrm>
              <a:off x="4560" y="3355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16,361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67" name="Rectangle 50"/>
            <p:cNvSpPr>
              <a:spLocks noChangeArrowheads="1"/>
            </p:cNvSpPr>
            <p:nvPr/>
          </p:nvSpPr>
          <p:spPr bwMode="auto">
            <a:xfrm>
              <a:off x="5174" y="3355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21,723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68" name="Rectangle 51"/>
            <p:cNvSpPr>
              <a:spLocks noChangeArrowheads="1"/>
            </p:cNvSpPr>
            <p:nvPr/>
          </p:nvSpPr>
          <p:spPr bwMode="auto">
            <a:xfrm>
              <a:off x="259" y="3595"/>
              <a:ext cx="13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Importaciones (US$MM)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69" name="Rectangle 52"/>
            <p:cNvSpPr>
              <a:spLocks noChangeArrowheads="1"/>
            </p:cNvSpPr>
            <p:nvPr/>
          </p:nvSpPr>
          <p:spPr bwMode="auto">
            <a:xfrm>
              <a:off x="2726" y="3595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14,844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70" name="Rectangle 53"/>
            <p:cNvSpPr>
              <a:spLocks noChangeArrowheads="1"/>
            </p:cNvSpPr>
            <p:nvPr/>
          </p:nvSpPr>
          <p:spPr bwMode="auto">
            <a:xfrm>
              <a:off x="3337" y="3595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19,595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71" name="Rectangle 54"/>
            <p:cNvSpPr>
              <a:spLocks noChangeArrowheads="1"/>
            </p:cNvSpPr>
            <p:nvPr/>
          </p:nvSpPr>
          <p:spPr bwMode="auto">
            <a:xfrm>
              <a:off x="3949" y="3595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28,439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72" name="Rectangle 55"/>
            <p:cNvSpPr>
              <a:spLocks noChangeArrowheads="1"/>
            </p:cNvSpPr>
            <p:nvPr/>
          </p:nvSpPr>
          <p:spPr bwMode="auto">
            <a:xfrm>
              <a:off x="4560" y="3595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21,011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73" name="Rectangle 56"/>
            <p:cNvSpPr>
              <a:spLocks noChangeArrowheads="1"/>
            </p:cNvSpPr>
            <p:nvPr/>
          </p:nvSpPr>
          <p:spPr bwMode="auto">
            <a:xfrm>
              <a:off x="5174" y="3595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 b="0">
                  <a:solidFill>
                    <a:srgbClr val="000000"/>
                  </a:solidFill>
                </a:rPr>
                <a:t>28,815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74" name="Rectangle 57"/>
            <p:cNvSpPr>
              <a:spLocks noChangeArrowheads="1"/>
            </p:cNvSpPr>
            <p:nvPr/>
          </p:nvSpPr>
          <p:spPr bwMode="auto">
            <a:xfrm>
              <a:off x="990" y="1851"/>
              <a:ext cx="8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>
                  <a:solidFill>
                    <a:srgbClr val="FFFFFF"/>
                  </a:solidFill>
                </a:rPr>
                <a:t>INDICADORES</a:t>
              </a:r>
              <a:endParaRPr lang="es-ES" sz="2000">
                <a:solidFill>
                  <a:schemeClr val="bg1"/>
                </a:solidFill>
              </a:endParaRPr>
            </a:p>
          </p:txBody>
        </p:sp>
        <p:sp>
          <p:nvSpPr>
            <p:cNvPr id="1596475" name="Rectangle 58"/>
            <p:cNvSpPr>
              <a:spLocks noChangeArrowheads="1"/>
            </p:cNvSpPr>
            <p:nvPr/>
          </p:nvSpPr>
          <p:spPr bwMode="auto">
            <a:xfrm>
              <a:off x="3968" y="1764"/>
              <a:ext cx="3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600">
                  <a:solidFill>
                    <a:srgbClr val="FFFFFF"/>
                  </a:solidFill>
                </a:rPr>
                <a:t>Anual</a:t>
              </a:r>
              <a:endParaRPr lang="es-ES" sz="2000">
                <a:solidFill>
                  <a:schemeClr val="bg1"/>
                </a:solidFill>
              </a:endParaRPr>
            </a:p>
          </p:txBody>
        </p:sp>
      </p:grpSp>
      <p:sp>
        <p:nvSpPr>
          <p:cNvPr id="1596424" name="Rectangle 12"/>
          <p:cNvSpPr>
            <a:spLocks noChangeArrowheads="1"/>
          </p:cNvSpPr>
          <p:nvPr/>
        </p:nvSpPr>
        <p:spPr bwMode="auto">
          <a:xfrm>
            <a:off x="95250" y="6308725"/>
            <a:ext cx="65389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s-ES" sz="1000" b="0">
                <a:solidFill>
                  <a:schemeClr val="tx1"/>
                </a:solidFill>
              </a:rPr>
              <a:t>* Cifras preliminares sujetas a ajuste.</a:t>
            </a:r>
            <a:endParaRPr lang="en-US" sz="1000" b="0">
              <a:solidFill>
                <a:schemeClr val="tx1"/>
              </a:solidFill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5472113" cy="36988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MACROECONÓMICOS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8" name="Rectangle 24"/>
          <p:cNvSpPr>
            <a:spLocks noChangeArrowheads="1"/>
          </p:cNvSpPr>
          <p:nvPr/>
        </p:nvSpPr>
        <p:spPr bwMode="auto">
          <a:xfrm>
            <a:off x="0" y="6367463"/>
            <a:ext cx="9144000" cy="490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</p:txBody>
      </p:sp>
      <p:graphicFrame>
        <p:nvGraphicFramePr>
          <p:cNvPr id="155648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50825" y="1052513"/>
          <a:ext cx="4978400" cy="3209925"/>
        </p:xfrm>
        <a:graphic>
          <a:graphicData uri="http://schemas.openxmlformats.org/presentationml/2006/ole">
            <p:oleObj spid="_x0000_s1556483" name="CorelDRAW" r:id="rId4" imgW="12442320" imgH="8022240" progId="">
              <p:embed/>
            </p:oleObj>
          </a:graphicData>
        </a:graphic>
      </p:graphicFrame>
      <p:sp>
        <p:nvSpPr>
          <p:cNvPr id="1556484" name="Rectangle 12"/>
          <p:cNvSpPr>
            <a:spLocks noChangeArrowheads="1"/>
          </p:cNvSpPr>
          <p:nvPr/>
        </p:nvSpPr>
        <p:spPr bwMode="auto">
          <a:xfrm>
            <a:off x="827088" y="1123950"/>
            <a:ext cx="38163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INVERSIONES TOTALES</a:t>
            </a:r>
            <a:br>
              <a:rPr lang="es-ES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MINERÍA</a:t>
            </a:r>
          </a:p>
          <a:p>
            <a:pPr algn="ctr">
              <a:lnSpc>
                <a:spcPct val="90000"/>
              </a:lnSpc>
              <a:defRPr/>
            </a:pPr>
            <a:r>
              <a:rPr lang="es-ES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US$ Millones</a:t>
            </a:r>
            <a:endParaRPr lang="en-US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56490" name="Rectangle 12"/>
          <p:cNvSpPr>
            <a:spLocks noChangeArrowheads="1"/>
          </p:cNvSpPr>
          <p:nvPr/>
        </p:nvSpPr>
        <p:spPr bwMode="auto">
          <a:xfrm>
            <a:off x="0" y="6600825"/>
            <a:ext cx="7743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s-ES" sz="1200" b="0">
                <a:solidFill>
                  <a:schemeClr val="tx1"/>
                </a:solidFill>
              </a:rPr>
              <a:t>Fuente: Estadística Minera – MEM </a:t>
            </a:r>
            <a:endParaRPr lang="en-US" sz="1200" b="0">
              <a:solidFill>
                <a:schemeClr val="tx1"/>
              </a:solidFill>
            </a:endParaRPr>
          </a:p>
        </p:txBody>
      </p:sp>
      <p:graphicFrame>
        <p:nvGraphicFramePr>
          <p:cNvPr id="155648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497513" y="979488"/>
          <a:ext cx="3178175" cy="3178175"/>
        </p:xfrm>
        <a:graphic>
          <a:graphicData uri="http://schemas.openxmlformats.org/presentationml/2006/ole">
            <p:oleObj spid="_x0000_s1556486" name="CorelDRAW" r:id="rId5" imgW="5771160" imgH="5771160" progId="">
              <p:embed/>
            </p:oleObj>
          </a:graphicData>
        </a:graphic>
      </p:graphicFrame>
      <p:graphicFrame>
        <p:nvGraphicFramePr>
          <p:cNvPr id="1556487" name="Object 7"/>
          <p:cNvGraphicFramePr>
            <a:graphicFrameLocks noChangeAspect="1"/>
          </p:cNvGraphicFramePr>
          <p:nvPr/>
        </p:nvGraphicFramePr>
        <p:xfrm>
          <a:off x="5364163" y="4708525"/>
          <a:ext cx="3600450" cy="1528763"/>
        </p:xfrm>
        <a:graphic>
          <a:graphicData uri="http://schemas.openxmlformats.org/presentationml/2006/ole">
            <p:oleObj spid="_x0000_s1556487" name="CorelDRAW" r:id="rId6" imgW="9216360" imgH="3562560" progId="">
              <p:embed/>
            </p:oleObj>
          </a:graphicData>
        </a:graphic>
      </p:graphicFrame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4681538" y="4192588"/>
            <a:ext cx="48593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INVERSIONES TOTALES</a:t>
            </a:r>
            <a:br>
              <a:rPr lang="es-ES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MINERÍA SEGÚN RUBRO US$ Millones</a:t>
            </a:r>
            <a:endParaRPr lang="en-US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56489" name="Rectangle 12"/>
          <p:cNvSpPr>
            <a:spLocks noChangeArrowheads="1"/>
          </p:cNvSpPr>
          <p:nvPr/>
        </p:nvSpPr>
        <p:spPr bwMode="auto">
          <a:xfrm>
            <a:off x="323850" y="4727575"/>
            <a:ext cx="482441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s-E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notable crecimiento de las inversiones mineras en el Perú ha marcado en el 2010 un record histórico que supera los US$ 4,000, la mayor parte destinada a la implementación de infraestructura y desarrollo de actividades de producción y exploración.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5472113" cy="36988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INVERSIÓN EN MINERÍA 2006 - 2011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3" name="Rectangle 24"/>
          <p:cNvSpPr>
            <a:spLocks noChangeArrowheads="1"/>
          </p:cNvSpPr>
          <p:nvPr/>
        </p:nvSpPr>
        <p:spPr bwMode="auto">
          <a:xfrm>
            <a:off x="0" y="6367463"/>
            <a:ext cx="9144000" cy="490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es-MX" sz="200" b="0">
              <a:cs typeface="Arial" charset="0"/>
            </a:endParaRPr>
          </a:p>
        </p:txBody>
      </p:sp>
      <p:pic>
        <p:nvPicPr>
          <p:cNvPr id="16005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20988"/>
            <a:ext cx="5472113" cy="3703637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550340" name="Rectangle 12"/>
          <p:cNvSpPr>
            <a:spLocks noChangeArrowheads="1"/>
          </p:cNvSpPr>
          <p:nvPr/>
        </p:nvSpPr>
        <p:spPr bwMode="auto">
          <a:xfrm>
            <a:off x="250825" y="1163638"/>
            <a:ext cx="5905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s-E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los últimos 10 años, las exportaciones mineras nacionales se han multiplicado en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 veces su valor.</a:t>
            </a:r>
          </a:p>
          <a:p>
            <a:pPr algn="ctr">
              <a:lnSpc>
                <a:spcPct val="90000"/>
              </a:lnSpc>
              <a:defRPr/>
            </a:pPr>
            <a:endPara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defRPr/>
            </a:pPr>
            <a:r>
              <a:rPr lang="es-E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cobre y el oro son los principales productos de exportación nacional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00516" name="Picture 5" descr="Image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0525" y="3068638"/>
            <a:ext cx="360997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0342" name="Rectangle 12"/>
          <p:cNvSpPr>
            <a:spLocks noChangeArrowheads="1"/>
          </p:cNvSpPr>
          <p:nvPr/>
        </p:nvSpPr>
        <p:spPr bwMode="auto">
          <a:xfrm>
            <a:off x="7705725" y="4164013"/>
            <a:ext cx="10953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COBRE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50343" name="Rectangle 12"/>
          <p:cNvSpPr>
            <a:spLocks noChangeArrowheads="1"/>
          </p:cNvSpPr>
          <p:nvPr/>
        </p:nvSpPr>
        <p:spPr bwMode="auto">
          <a:xfrm>
            <a:off x="6291263" y="5341938"/>
            <a:ext cx="8318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" sz="1600">
                <a:solidFill>
                  <a:srgbClr val="AC2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ORO</a:t>
            </a:r>
            <a:endParaRPr lang="en-US" sz="1600">
              <a:solidFill>
                <a:srgbClr val="AC2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00519" name="Rectangle 8"/>
          <p:cNvSpPr>
            <a:spLocks noChangeArrowheads="1"/>
          </p:cNvSpPr>
          <p:nvPr/>
        </p:nvSpPr>
        <p:spPr bwMode="auto">
          <a:xfrm>
            <a:off x="6332538" y="2538413"/>
            <a:ext cx="1871662" cy="166687"/>
          </a:xfrm>
          <a:prstGeom prst="rect">
            <a:avLst/>
          </a:prstGeom>
          <a:solidFill>
            <a:srgbClr val="DDDDDD"/>
          </a:solidFill>
          <a:ln w="9525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s-PE"/>
          </a:p>
        </p:txBody>
      </p:sp>
      <p:pic>
        <p:nvPicPr>
          <p:cNvPr id="160052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8888" y="1119188"/>
            <a:ext cx="166687" cy="1423987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</p:pic>
      <p:sp>
        <p:nvSpPr>
          <p:cNvPr id="1550347" name="Rectangle 12"/>
          <p:cNvSpPr>
            <a:spLocks noChangeArrowheads="1"/>
          </p:cNvSpPr>
          <p:nvPr/>
        </p:nvSpPr>
        <p:spPr bwMode="auto">
          <a:xfrm>
            <a:off x="5973763" y="982663"/>
            <a:ext cx="3816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" sz="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US$ Millones</a:t>
            </a:r>
            <a:endParaRPr lang="en-US" sz="9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00522" name="Group 13"/>
          <p:cNvGrpSpPr>
            <a:grpSpLocks noChangeAspect="1"/>
          </p:cNvGrpSpPr>
          <p:nvPr/>
        </p:nvGrpSpPr>
        <p:grpSpPr bwMode="auto">
          <a:xfrm>
            <a:off x="6494463" y="1133475"/>
            <a:ext cx="1584325" cy="1584325"/>
            <a:chOff x="4091" y="714"/>
            <a:chExt cx="998" cy="998"/>
          </a:xfrm>
        </p:grpSpPr>
        <p:sp>
          <p:nvSpPr>
            <p:cNvPr id="1600528" name="AutoShape 12"/>
            <p:cNvSpPr>
              <a:spLocks noChangeAspect="1" noChangeArrowheads="1" noTextEdit="1"/>
            </p:cNvSpPr>
            <p:nvPr/>
          </p:nvSpPr>
          <p:spPr bwMode="auto">
            <a:xfrm>
              <a:off x="4091" y="714"/>
              <a:ext cx="998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529" name="Rectangle 14"/>
            <p:cNvSpPr>
              <a:spLocks noChangeArrowheads="1"/>
            </p:cNvSpPr>
            <p:nvPr/>
          </p:nvSpPr>
          <p:spPr bwMode="auto">
            <a:xfrm>
              <a:off x="4110" y="720"/>
              <a:ext cx="266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Cobre</a:t>
              </a:r>
              <a:endParaRPr lang="es-ES"/>
            </a:p>
          </p:txBody>
        </p:sp>
        <p:sp>
          <p:nvSpPr>
            <p:cNvPr id="1600530" name="Rectangle 15"/>
            <p:cNvSpPr>
              <a:spLocks noChangeArrowheads="1"/>
            </p:cNvSpPr>
            <p:nvPr/>
          </p:nvSpPr>
          <p:spPr bwMode="auto">
            <a:xfrm>
              <a:off x="4874" y="720"/>
              <a:ext cx="236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8,870</a:t>
              </a:r>
              <a:endParaRPr lang="es-ES"/>
            </a:p>
          </p:txBody>
        </p:sp>
        <p:sp>
          <p:nvSpPr>
            <p:cNvPr id="1600531" name="Rectangle 16"/>
            <p:cNvSpPr>
              <a:spLocks noChangeArrowheads="1"/>
            </p:cNvSpPr>
            <p:nvPr/>
          </p:nvSpPr>
          <p:spPr bwMode="auto">
            <a:xfrm>
              <a:off x="4110" y="819"/>
              <a:ext cx="178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Oro</a:t>
              </a:r>
              <a:endParaRPr lang="es-ES"/>
            </a:p>
          </p:txBody>
        </p:sp>
        <p:sp>
          <p:nvSpPr>
            <p:cNvPr id="1600532" name="Rectangle 17"/>
            <p:cNvSpPr>
              <a:spLocks noChangeArrowheads="1"/>
            </p:cNvSpPr>
            <p:nvPr/>
          </p:nvSpPr>
          <p:spPr bwMode="auto">
            <a:xfrm>
              <a:off x="4874" y="819"/>
              <a:ext cx="236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7,756</a:t>
              </a:r>
              <a:endParaRPr lang="es-ES"/>
            </a:p>
          </p:txBody>
        </p:sp>
        <p:sp>
          <p:nvSpPr>
            <p:cNvPr id="1600533" name="Rectangle 18"/>
            <p:cNvSpPr>
              <a:spLocks noChangeArrowheads="1"/>
            </p:cNvSpPr>
            <p:nvPr/>
          </p:nvSpPr>
          <p:spPr bwMode="auto">
            <a:xfrm>
              <a:off x="4110" y="918"/>
              <a:ext cx="20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Zinc</a:t>
              </a:r>
              <a:endParaRPr lang="es-ES"/>
            </a:p>
          </p:txBody>
        </p:sp>
        <p:sp>
          <p:nvSpPr>
            <p:cNvPr id="1600534" name="Rectangle 19"/>
            <p:cNvSpPr>
              <a:spLocks noChangeArrowheads="1"/>
            </p:cNvSpPr>
            <p:nvPr/>
          </p:nvSpPr>
          <p:spPr bwMode="auto">
            <a:xfrm>
              <a:off x="4874" y="918"/>
              <a:ext cx="236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1,691</a:t>
              </a:r>
              <a:endParaRPr lang="es-ES"/>
            </a:p>
          </p:txBody>
        </p:sp>
        <p:sp>
          <p:nvSpPr>
            <p:cNvPr id="1600535" name="Rectangle 20"/>
            <p:cNvSpPr>
              <a:spLocks noChangeArrowheads="1"/>
            </p:cNvSpPr>
            <p:nvPr/>
          </p:nvSpPr>
          <p:spPr bwMode="auto">
            <a:xfrm>
              <a:off x="4110" y="1017"/>
              <a:ext cx="227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Plata</a:t>
              </a:r>
              <a:endParaRPr lang="es-ES"/>
            </a:p>
          </p:txBody>
        </p:sp>
        <p:sp>
          <p:nvSpPr>
            <p:cNvPr id="1600536" name="Rectangle 21"/>
            <p:cNvSpPr>
              <a:spLocks noChangeArrowheads="1"/>
            </p:cNvSpPr>
            <p:nvPr/>
          </p:nvSpPr>
          <p:spPr bwMode="auto">
            <a:xfrm>
              <a:off x="4939" y="1017"/>
              <a:ext cx="17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118</a:t>
              </a:r>
              <a:endParaRPr lang="es-ES"/>
            </a:p>
          </p:txBody>
        </p:sp>
        <p:sp>
          <p:nvSpPr>
            <p:cNvPr id="1600537" name="Rectangle 22"/>
            <p:cNvSpPr>
              <a:spLocks noChangeArrowheads="1"/>
            </p:cNvSpPr>
            <p:nvPr/>
          </p:nvSpPr>
          <p:spPr bwMode="auto">
            <a:xfrm>
              <a:off x="4110" y="1116"/>
              <a:ext cx="279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Plomo</a:t>
              </a:r>
              <a:endParaRPr lang="es-ES"/>
            </a:p>
          </p:txBody>
        </p:sp>
        <p:sp>
          <p:nvSpPr>
            <p:cNvPr id="1600538" name="Rectangle 23"/>
            <p:cNvSpPr>
              <a:spLocks noChangeArrowheads="1"/>
            </p:cNvSpPr>
            <p:nvPr/>
          </p:nvSpPr>
          <p:spPr bwMode="auto">
            <a:xfrm>
              <a:off x="4874" y="1116"/>
              <a:ext cx="236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1,579</a:t>
              </a:r>
              <a:endParaRPr lang="es-ES"/>
            </a:p>
          </p:txBody>
        </p:sp>
        <p:sp>
          <p:nvSpPr>
            <p:cNvPr id="1600539" name="Rectangle 24"/>
            <p:cNvSpPr>
              <a:spLocks noChangeArrowheads="1"/>
            </p:cNvSpPr>
            <p:nvPr/>
          </p:nvSpPr>
          <p:spPr bwMode="auto">
            <a:xfrm>
              <a:off x="4110" y="1215"/>
              <a:ext cx="30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Estaño</a:t>
              </a:r>
              <a:endParaRPr lang="es-ES"/>
            </a:p>
          </p:txBody>
        </p:sp>
        <p:sp>
          <p:nvSpPr>
            <p:cNvPr id="1600540" name="Rectangle 25"/>
            <p:cNvSpPr>
              <a:spLocks noChangeArrowheads="1"/>
            </p:cNvSpPr>
            <p:nvPr/>
          </p:nvSpPr>
          <p:spPr bwMode="auto">
            <a:xfrm>
              <a:off x="4939" y="1215"/>
              <a:ext cx="17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663</a:t>
              </a:r>
              <a:endParaRPr lang="es-ES"/>
            </a:p>
          </p:txBody>
        </p:sp>
        <p:sp>
          <p:nvSpPr>
            <p:cNvPr id="1600541" name="Rectangle 26"/>
            <p:cNvSpPr>
              <a:spLocks noChangeArrowheads="1"/>
            </p:cNvSpPr>
            <p:nvPr/>
          </p:nvSpPr>
          <p:spPr bwMode="auto">
            <a:xfrm>
              <a:off x="4110" y="1314"/>
              <a:ext cx="27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Hierro</a:t>
              </a:r>
              <a:endParaRPr lang="es-ES"/>
            </a:p>
          </p:txBody>
        </p:sp>
        <p:sp>
          <p:nvSpPr>
            <p:cNvPr id="1600542" name="Rectangle 27"/>
            <p:cNvSpPr>
              <a:spLocks noChangeArrowheads="1"/>
            </p:cNvSpPr>
            <p:nvPr/>
          </p:nvSpPr>
          <p:spPr bwMode="auto">
            <a:xfrm>
              <a:off x="4939" y="1314"/>
              <a:ext cx="17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523</a:t>
              </a:r>
              <a:endParaRPr lang="es-ES"/>
            </a:p>
          </p:txBody>
        </p:sp>
        <p:sp>
          <p:nvSpPr>
            <p:cNvPr id="1600543" name="Rectangle 28"/>
            <p:cNvSpPr>
              <a:spLocks noChangeArrowheads="1"/>
            </p:cNvSpPr>
            <p:nvPr/>
          </p:nvSpPr>
          <p:spPr bwMode="auto">
            <a:xfrm>
              <a:off x="4110" y="1413"/>
              <a:ext cx="43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Molibdeno</a:t>
              </a:r>
              <a:endParaRPr lang="es-ES"/>
            </a:p>
          </p:txBody>
        </p:sp>
        <p:sp>
          <p:nvSpPr>
            <p:cNvPr id="1600544" name="Rectangle 29"/>
            <p:cNvSpPr>
              <a:spLocks noChangeArrowheads="1"/>
            </p:cNvSpPr>
            <p:nvPr/>
          </p:nvSpPr>
          <p:spPr bwMode="auto">
            <a:xfrm>
              <a:off x="4939" y="1413"/>
              <a:ext cx="17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492</a:t>
              </a:r>
              <a:endParaRPr lang="es-ES"/>
            </a:p>
          </p:txBody>
        </p:sp>
        <p:sp>
          <p:nvSpPr>
            <p:cNvPr id="1600545" name="Rectangle 30"/>
            <p:cNvSpPr>
              <a:spLocks noChangeArrowheads="1"/>
            </p:cNvSpPr>
            <p:nvPr/>
          </p:nvSpPr>
          <p:spPr bwMode="auto">
            <a:xfrm>
              <a:off x="4110" y="1512"/>
              <a:ext cx="43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Otros min.</a:t>
              </a:r>
              <a:endParaRPr lang="es-ES"/>
            </a:p>
          </p:txBody>
        </p:sp>
        <p:sp>
          <p:nvSpPr>
            <p:cNvPr id="1600546" name="Rectangle 31"/>
            <p:cNvSpPr>
              <a:spLocks noChangeArrowheads="1"/>
            </p:cNvSpPr>
            <p:nvPr/>
          </p:nvSpPr>
          <p:spPr bwMode="auto">
            <a:xfrm>
              <a:off x="4983" y="1512"/>
              <a:ext cx="126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29</a:t>
              </a:r>
              <a:endParaRPr lang="es-ES"/>
            </a:p>
          </p:txBody>
        </p:sp>
        <p:sp>
          <p:nvSpPr>
            <p:cNvPr id="1600547" name="Rectangle 32"/>
            <p:cNvSpPr>
              <a:spLocks noChangeArrowheads="1"/>
            </p:cNvSpPr>
            <p:nvPr/>
          </p:nvSpPr>
          <p:spPr bwMode="auto">
            <a:xfrm>
              <a:off x="4110" y="1611"/>
              <a:ext cx="30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TOTAL</a:t>
              </a:r>
              <a:endParaRPr lang="es-ES"/>
            </a:p>
          </p:txBody>
        </p:sp>
        <p:sp>
          <p:nvSpPr>
            <p:cNvPr id="1600548" name="Rectangle 33"/>
            <p:cNvSpPr>
              <a:spLocks noChangeArrowheads="1"/>
            </p:cNvSpPr>
            <p:nvPr/>
          </p:nvSpPr>
          <p:spPr bwMode="auto">
            <a:xfrm>
              <a:off x="4830" y="1611"/>
              <a:ext cx="28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just">
                <a:tabLst>
                  <a:tab pos="533400" algn="l"/>
                  <a:tab pos="1168400" algn="l"/>
                </a:tabLst>
              </a:pPr>
              <a:r>
                <a:rPr lang="es-ES" sz="1000">
                  <a:solidFill>
                    <a:srgbClr val="000000"/>
                  </a:solidFill>
                </a:rPr>
                <a:t>21,723</a:t>
              </a:r>
              <a:endParaRPr lang="es-ES"/>
            </a:p>
          </p:txBody>
        </p:sp>
      </p:grpSp>
      <p:sp>
        <p:nvSpPr>
          <p:cNvPr id="1600523" name="Rectangle 37"/>
          <p:cNvSpPr>
            <a:spLocks noChangeArrowheads="1"/>
          </p:cNvSpPr>
          <p:nvPr/>
        </p:nvSpPr>
        <p:spPr bwMode="auto">
          <a:xfrm>
            <a:off x="6443663" y="2997200"/>
            <a:ext cx="433387" cy="1587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s-PE"/>
          </a:p>
        </p:txBody>
      </p:sp>
      <p:sp>
        <p:nvSpPr>
          <p:cNvPr id="1600524" name="Text Box 38"/>
          <p:cNvSpPr txBox="1">
            <a:spLocks noChangeArrowheads="1"/>
          </p:cNvSpPr>
          <p:nvPr/>
        </p:nvSpPr>
        <p:spPr bwMode="auto">
          <a:xfrm>
            <a:off x="6329363" y="3044825"/>
            <a:ext cx="474662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tabLst>
                <a:tab pos="533400" algn="l"/>
                <a:tab pos="1168400" algn="l"/>
              </a:tabLst>
            </a:pPr>
            <a:r>
              <a:rPr lang="es-ES" sz="800">
                <a:solidFill>
                  <a:srgbClr val="000000"/>
                </a:solidFill>
              </a:rPr>
              <a:t>3.05%</a:t>
            </a:r>
          </a:p>
        </p:txBody>
      </p:sp>
      <p:sp>
        <p:nvSpPr>
          <p:cNvPr id="1600525" name="Text Box 39"/>
          <p:cNvSpPr txBox="1">
            <a:spLocks noChangeArrowheads="1"/>
          </p:cNvSpPr>
          <p:nvPr/>
        </p:nvSpPr>
        <p:spPr bwMode="auto">
          <a:xfrm>
            <a:off x="6646863" y="2935288"/>
            <a:ext cx="474662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tabLst>
                <a:tab pos="533400" algn="l"/>
                <a:tab pos="1168400" algn="l"/>
              </a:tabLst>
            </a:pPr>
            <a:r>
              <a:rPr lang="es-ES" sz="800">
                <a:solidFill>
                  <a:srgbClr val="000000"/>
                </a:solidFill>
              </a:rPr>
              <a:t>2.41%</a:t>
            </a:r>
          </a:p>
        </p:txBody>
      </p:sp>
      <p:sp>
        <p:nvSpPr>
          <p:cNvPr id="1600526" name="Text Box 40"/>
          <p:cNvSpPr txBox="1">
            <a:spLocks noChangeArrowheads="1"/>
          </p:cNvSpPr>
          <p:nvPr/>
        </p:nvSpPr>
        <p:spPr bwMode="auto">
          <a:xfrm>
            <a:off x="7005638" y="2889250"/>
            <a:ext cx="474662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tabLst>
                <a:tab pos="533400" algn="l"/>
                <a:tab pos="1168400" algn="l"/>
              </a:tabLst>
            </a:pPr>
            <a:r>
              <a:rPr lang="es-ES" sz="800">
                <a:solidFill>
                  <a:srgbClr val="000000"/>
                </a:solidFill>
              </a:rPr>
              <a:t>2.27%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5329237" cy="646112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MINERÍA: CRECIMIENTO DE LAS EXPORTACIONES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l"/>
            <a:tab pos="1168400" algn="l"/>
          </a:tabLst>
          <a:defRPr kumimoji="0" lang="es-ES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l"/>
            <a:tab pos="1168400" algn="l"/>
          </a:tabLst>
          <a:defRPr kumimoji="0" lang="es-ES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12941</TotalTime>
  <Words>1221</Words>
  <Application>Microsoft Office PowerPoint</Application>
  <PresentationFormat>On-screen Show (4:3)</PresentationFormat>
  <Paragraphs>320</Paragraphs>
  <Slides>18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Diseño personalizado</vt:lpstr>
      <vt:lpstr>Unknown</vt:lpstr>
      <vt:lpstr>Presentación de Microsoft Office PowerPoint 97-2003</vt:lpstr>
      <vt:lpstr>CorelDRAW</vt:lpstr>
      <vt:lpstr>Slide 1</vt:lpstr>
      <vt:lpstr>Índice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GRACIAS www.minem.gob.pe</vt:lpstr>
    </vt:vector>
  </TitlesOfParts>
  <Company>MEM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 DE LA MINERÍA Y ENERGÍA EN EL PERÚ</dc:title>
  <dc:creator>CABANTO</dc:creator>
  <cp:lastModifiedBy>LENOVO USER</cp:lastModifiedBy>
  <cp:revision>588</cp:revision>
  <dcterms:created xsi:type="dcterms:W3CDTF">2007-08-27T20:08:26Z</dcterms:created>
  <dcterms:modified xsi:type="dcterms:W3CDTF">2011-07-19T03:27:42Z</dcterms:modified>
</cp:coreProperties>
</file>